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docProps/app.xml" ContentType="application/vnd.openxmlformats-officedocument.extended-properties+xml"/>
  <Override PartName="/docProps/core.xml" ContentType="application/vnd.openxmlformats-package.core-properties+xml"/>
  <Override PartName="/ppt/theme/theme1.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s/slide1.xml" ContentType="application/vnd.openxmlformats-officedocument.presentationml.slide+xml"/>
  <Default Extension="png" ContentType="image/png"/>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Default Extension="jpg" ContentType="image/jpg"/>
  <Override PartName="/ppt/slides/slide23.xml" ContentType="application/vnd.openxmlformats-officedocument.presentationml.slide+xml"/>
  <Override PartName="/ppt/slides/slide24.xml" ContentType="application/vnd.openxmlformats-officedocument.presentationml.slide+xml"/>
  <Override PartName="/docProps/custom.xml" ContentType="application/vnd.openxmlformats-officedocument.custom-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officeDocument/2006/relationships/extended-properties" Target="docProps/app.xml"/><Relationship Id="rId3" Type="http://schemas.openxmlformats.org/package/2006/relationships/metadata/core-properties" Target="docProps/core.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Lst>
  <p:sldSz cx="5486400" cy="8229600"/>
  <p:notesSz cx="5486400" cy="8229600"/>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8" d="100"/>
          <a:sy n="78" d="100"/>
        </p:scale>
        <p:origin x="-1536" y="-84"/>
      </p:cViewPr>
      <p:guideLst>
        <p:guide orient="horz" pos="2880"/>
        <p:guide pos="216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theme" Target="theme/theme1.xml"/><Relationship Id="rId3" Type="http://schemas.openxmlformats.org/officeDocument/2006/relationships/viewProps" Target="viewProps.xml"/><Relationship Id="rId4" Type="http://schemas.openxmlformats.org/officeDocument/2006/relationships/presProps" Target="presProps.xml"/><Relationship Id="rId5" Type="http://schemas.openxmlformats.org/officeDocument/2006/relationships/tableStyles" Target="tableStyles.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9" Type="http://schemas.openxmlformats.org/officeDocument/2006/relationships/slide" Target="slides/slide4.xml"/><Relationship Id="rId10" Type="http://schemas.openxmlformats.org/officeDocument/2006/relationships/slide" Target="slides/slide5.xml"/><Relationship Id="rId11" Type="http://schemas.openxmlformats.org/officeDocument/2006/relationships/slide" Target="slides/slide6.xml"/><Relationship Id="rId12" Type="http://schemas.openxmlformats.org/officeDocument/2006/relationships/slide" Target="slides/slide7.xml"/><Relationship Id="rId13" Type="http://schemas.openxmlformats.org/officeDocument/2006/relationships/slide" Target="slides/slide8.xml"/><Relationship Id="rId14" Type="http://schemas.openxmlformats.org/officeDocument/2006/relationships/slide" Target="slides/slide9.xml"/><Relationship Id="rId15" Type="http://schemas.openxmlformats.org/officeDocument/2006/relationships/slide" Target="slides/slide10.xml"/><Relationship Id="rId16" Type="http://schemas.openxmlformats.org/officeDocument/2006/relationships/slide" Target="slides/slide11.xml"/><Relationship Id="rId17" Type="http://schemas.openxmlformats.org/officeDocument/2006/relationships/slide" Target="slides/slide12.xml"/><Relationship Id="rId18" Type="http://schemas.openxmlformats.org/officeDocument/2006/relationships/slide" Target="slides/slide13.xml"/><Relationship Id="rId19" Type="http://schemas.openxmlformats.org/officeDocument/2006/relationships/slide" Target="slides/slide14.xml"/><Relationship Id="rId20" Type="http://schemas.openxmlformats.org/officeDocument/2006/relationships/slide" Target="slides/slide15.xml"/><Relationship Id="rId21" Type="http://schemas.openxmlformats.org/officeDocument/2006/relationships/slide" Target="slides/slide16.xml"/><Relationship Id="rId22" Type="http://schemas.openxmlformats.org/officeDocument/2006/relationships/slide" Target="slides/slide17.xml"/><Relationship Id="rId23" Type="http://schemas.openxmlformats.org/officeDocument/2006/relationships/slide" Target="slides/slide18.xml"/><Relationship Id="rId24" Type="http://schemas.openxmlformats.org/officeDocument/2006/relationships/slide" Target="slides/slide19.xml"/><Relationship Id="rId25" Type="http://schemas.openxmlformats.org/officeDocument/2006/relationships/slide" Target="slides/slide20.xml"/><Relationship Id="rId26" Type="http://schemas.openxmlformats.org/officeDocument/2006/relationships/slide" Target="slides/slide21.xml"/><Relationship Id="rId27" Type="http://schemas.openxmlformats.org/officeDocument/2006/relationships/slide" Target="slides/slide22.xml"/><Relationship Id="rId28" Type="http://schemas.openxmlformats.org/officeDocument/2006/relationships/slide" Target="slides/slide23.xml"/><Relationship Id="rId29" Type="http://schemas.openxmlformats.org/officeDocument/2006/relationships/slide" Target="slides/slide2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type="obj">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411480" y="2551176"/>
            <a:ext cx="4663440" cy="1728216"/>
          </a:xfrm>
          <a:prstGeom prst="rect">
            <a:avLst/>
          </a:prstGeom>
        </p:spPr>
        <p:txBody>
          <a:bodyPr wrap="square" lIns="0" tIns="0" rIns="0" bIns="0">
            <a:spAutoFit/>
          </a:bodyPr>
          <a:lstStyle>
            <a:lvl1pPr>
              <a:defRPr/>
            </a:lvl1pPr>
          </a:lstStyle>
          <a:p/>
        </p:txBody>
      </p:sp>
      <p:sp>
        <p:nvSpPr>
          <p:cNvPr id="3" name="Holder 3"/>
          <p:cNvSpPr>
            <a:spLocks noGrp="1"/>
          </p:cNvSpPr>
          <p:nvPr>
            <p:ph type="subTitle" idx="4"/>
          </p:nvPr>
        </p:nvSpPr>
        <p:spPr>
          <a:xfrm>
            <a:off x="822960" y="4608576"/>
            <a:ext cx="3840480" cy="2057400"/>
          </a:xfrm>
          <a:prstGeom prst="rect">
            <a:avLst/>
          </a:prstGeom>
        </p:spPr>
        <p:txBody>
          <a:bodyPr wrap="square" lIns="0" tIns="0" rIns="0" bIns="0">
            <a:spAutoFit/>
          </a:bodyPr>
          <a:lstStyle>
            <a:lvl1pPr>
              <a:defRPr/>
            </a:lvl1pPr>
          </a:lstStyle>
          <a:p/>
        </p:txBody>
      </p:sp>
      <p:sp>
        <p:nvSpPr>
          <p:cNvPr id="4" name="Holder 4"/>
          <p:cNvSpPr>
            <a:spLocks noGrp="1"/>
          </p:cNvSpPr>
          <p:nvPr>
            <p:ph type="ftr" idx="5" sz="quarter"/>
          </p:nvPr>
        </p:nvSpPr>
        <p:spPr/>
        <p:txBody>
          <a:bodyPr lIns="0" tIns="0" rIns="0" bIns="0"/>
          <a:lstStyle>
            <a:lvl1pPr algn="ctr">
              <a:defRPr>
                <a:solidFill>
                  <a:schemeClr val="tx1">
                    <a:tint val="75000"/>
                  </a:schemeClr>
                </a:solidFill>
              </a:defRPr>
            </a:lvl1pPr>
          </a:lstStyle>
          <a:p/>
        </p:txBody>
      </p:sp>
      <p:sp>
        <p:nvSpPr>
          <p:cNvPr id="5" name="Holder 5"/>
          <p:cNvSpPr>
            <a:spLocks noGrp="1"/>
          </p:cNvSpPr>
          <p:nvPr>
            <p:ph type="dt" idx="6" sz="half"/>
          </p:nvPr>
        </p:nvSpPr>
        <p:spPr/>
        <p:txBody>
          <a:bodyPr lIns="0" tIns="0" rIns="0" bIns="0"/>
          <a:lstStyle>
            <a:lvl1pPr algn="l">
              <a:defRPr>
                <a:solidFill>
                  <a:schemeClr val="tx1">
                    <a:tint val="75000"/>
                  </a:schemeClr>
                </a:solidFill>
              </a:defRPr>
            </a:lvl1pPr>
          </a:lstStyle>
          <a:p>
            <a:fld id="{1D8BD707-D9CF-40AE-B4C6-C98DA3205C09}" type="datetimeFigureOut">
              <a:rPr lang="en-US"/>
            </a:fld>
          </a:p>
        </p:txBody>
      </p:sp>
      <p:sp>
        <p:nvSpPr>
          <p:cNvPr id="6" name="Holder 6"/>
          <p:cNvSpPr>
            <a:spLocks noGrp="1"/>
          </p:cNvSpPr>
          <p:nvPr>
            <p:ph type="sldNum" idx="7" sz="quarter"/>
          </p:nvPr>
        </p:nvSpPr>
        <p:spPr/>
        <p:txBody>
          <a:bodyPr lIns="0" tIns="0" rIns="0" bIns="0"/>
          <a:lstStyle>
            <a:lvl1pPr algn="r">
              <a:defRPr>
                <a:solidFill>
                  <a:schemeClr val="tx1">
                    <a:tint val="75000"/>
                  </a:schemeClr>
                </a:solidFill>
              </a:defRPr>
            </a:lvl1pPr>
          </a:lstStyle>
          <a:p>
            <a:fld id="{B6F15528-21DE-4FAA-801E-634DDDAF4B2B}" type="slidenum">
              <a:t>#</a:t>
            </a:fl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type="obj">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p:txBody>
      </p:sp>
      <p:sp>
        <p:nvSpPr>
          <p:cNvPr id="3" name="Holder 3"/>
          <p:cNvSpPr>
            <a:spLocks noGrp="1"/>
          </p:cNvSpPr>
          <p:nvPr>
            <p:ph type="body" idx="1"/>
          </p:nvPr>
        </p:nvSpPr>
        <p:spPr/>
        <p:txBody>
          <a:bodyPr lIns="0" tIns="0" rIns="0" bIns="0"/>
          <a:lstStyle>
            <a:lvl1pPr>
              <a:defRPr/>
            </a:lvl1pPr>
          </a:lstStyle>
          <a:p/>
        </p:txBody>
      </p:sp>
      <p:sp>
        <p:nvSpPr>
          <p:cNvPr id="4" name="Holder 4"/>
          <p:cNvSpPr>
            <a:spLocks noGrp="1"/>
          </p:cNvSpPr>
          <p:nvPr>
            <p:ph type="ftr" idx="5" sz="quarter"/>
          </p:nvPr>
        </p:nvSpPr>
        <p:spPr/>
        <p:txBody>
          <a:bodyPr lIns="0" tIns="0" rIns="0" bIns="0"/>
          <a:lstStyle>
            <a:lvl1pPr algn="ctr">
              <a:defRPr>
                <a:solidFill>
                  <a:schemeClr val="tx1">
                    <a:tint val="75000"/>
                  </a:schemeClr>
                </a:solidFill>
              </a:defRPr>
            </a:lvl1pPr>
          </a:lstStyle>
          <a:p/>
        </p:txBody>
      </p:sp>
      <p:sp>
        <p:nvSpPr>
          <p:cNvPr id="5" name="Holder 5"/>
          <p:cNvSpPr>
            <a:spLocks noGrp="1"/>
          </p:cNvSpPr>
          <p:nvPr>
            <p:ph type="dt" idx="6" sz="half"/>
          </p:nvPr>
        </p:nvSpPr>
        <p:spPr/>
        <p:txBody>
          <a:bodyPr lIns="0" tIns="0" rIns="0" bIns="0"/>
          <a:lstStyle>
            <a:lvl1pPr algn="l">
              <a:defRPr>
                <a:solidFill>
                  <a:schemeClr val="tx1">
                    <a:tint val="75000"/>
                  </a:schemeClr>
                </a:solidFill>
              </a:defRPr>
            </a:lvl1pPr>
          </a:lstStyle>
          <a:p>
            <a:fld id="{1D8BD707-D9CF-40AE-B4C6-C98DA3205C09}" type="datetimeFigureOut">
              <a:rPr lang="en-US"/>
            </a:fld>
          </a:p>
        </p:txBody>
      </p:sp>
      <p:sp>
        <p:nvSpPr>
          <p:cNvPr id="6" name="Holder 6"/>
          <p:cNvSpPr>
            <a:spLocks noGrp="1"/>
          </p:cNvSpPr>
          <p:nvPr>
            <p:ph type="sldNum" idx="7" sz="quarter"/>
          </p:nvPr>
        </p:nvSpPr>
        <p:spPr/>
        <p:txBody>
          <a:bodyPr lIns="0" tIns="0" rIns="0" bIns="0"/>
          <a:lstStyle>
            <a:lvl1pPr algn="r">
              <a:defRPr>
                <a:solidFill>
                  <a:schemeClr val="tx1">
                    <a:tint val="75000"/>
                  </a:schemeClr>
                </a:solidFill>
              </a:defRPr>
            </a:lvl1pPr>
          </a:lstStyle>
          <a:p>
            <a:fld id="{B6F15528-21DE-4FAA-801E-634DDDAF4B2B}" type="slidenum">
              <a:t>#</a:t>
            </a:fl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type="obj">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p:txBody>
      </p:sp>
      <p:sp>
        <p:nvSpPr>
          <p:cNvPr id="3" name="Holder 3"/>
          <p:cNvSpPr>
            <a:spLocks noGrp="1"/>
          </p:cNvSpPr>
          <p:nvPr>
            <p:ph idx="2" sz="half"/>
          </p:nvPr>
        </p:nvSpPr>
        <p:spPr>
          <a:xfrm>
            <a:off x="274320" y="1892808"/>
            <a:ext cx="2386584" cy="5431536"/>
          </a:xfrm>
          <a:prstGeom prst="rect">
            <a:avLst/>
          </a:prstGeom>
        </p:spPr>
        <p:txBody>
          <a:bodyPr wrap="square" lIns="0" tIns="0" rIns="0" bIns="0">
            <a:spAutoFit/>
          </a:bodyPr>
          <a:lstStyle>
            <a:lvl1pPr>
              <a:defRPr/>
            </a:lvl1pPr>
          </a:lstStyle>
          <a:p/>
        </p:txBody>
      </p:sp>
      <p:sp>
        <p:nvSpPr>
          <p:cNvPr id="4" name="Holder 4"/>
          <p:cNvSpPr>
            <a:spLocks noGrp="1"/>
          </p:cNvSpPr>
          <p:nvPr>
            <p:ph idx="3" sz="half"/>
          </p:nvPr>
        </p:nvSpPr>
        <p:spPr>
          <a:xfrm>
            <a:off x="2825496" y="1892808"/>
            <a:ext cx="2386584" cy="5431536"/>
          </a:xfrm>
          <a:prstGeom prst="rect">
            <a:avLst/>
          </a:prstGeom>
        </p:spPr>
        <p:txBody>
          <a:bodyPr wrap="square" lIns="0" tIns="0" rIns="0" bIns="0">
            <a:spAutoFit/>
          </a:bodyPr>
          <a:lstStyle>
            <a:lvl1pPr>
              <a:defRPr/>
            </a:lvl1pPr>
          </a:lstStyle>
          <a:p/>
        </p:txBody>
      </p:sp>
      <p:sp>
        <p:nvSpPr>
          <p:cNvPr id="5" name="Holder 5"/>
          <p:cNvSpPr>
            <a:spLocks noGrp="1"/>
          </p:cNvSpPr>
          <p:nvPr>
            <p:ph type="ftr" idx="5" sz="quarter"/>
          </p:nvPr>
        </p:nvSpPr>
        <p:spPr/>
        <p:txBody>
          <a:bodyPr lIns="0" tIns="0" rIns="0" bIns="0"/>
          <a:lstStyle>
            <a:lvl1pPr algn="ctr">
              <a:defRPr>
                <a:solidFill>
                  <a:schemeClr val="tx1">
                    <a:tint val="75000"/>
                  </a:schemeClr>
                </a:solidFill>
              </a:defRPr>
            </a:lvl1pPr>
          </a:lstStyle>
          <a:p/>
        </p:txBody>
      </p:sp>
      <p:sp>
        <p:nvSpPr>
          <p:cNvPr id="6" name="Holder 6"/>
          <p:cNvSpPr>
            <a:spLocks noGrp="1"/>
          </p:cNvSpPr>
          <p:nvPr>
            <p:ph type="dt" idx="6" sz="half"/>
          </p:nvPr>
        </p:nvSpPr>
        <p:spPr/>
        <p:txBody>
          <a:bodyPr lIns="0" tIns="0" rIns="0" bIns="0"/>
          <a:lstStyle>
            <a:lvl1pPr algn="l">
              <a:defRPr>
                <a:solidFill>
                  <a:schemeClr val="tx1">
                    <a:tint val="75000"/>
                  </a:schemeClr>
                </a:solidFill>
              </a:defRPr>
            </a:lvl1pPr>
          </a:lstStyle>
          <a:p>
            <a:fld id="{1D8BD707-D9CF-40AE-B4C6-C98DA3205C09}" type="datetimeFigureOut">
              <a:rPr lang="en-US"/>
            </a:fld>
          </a:p>
        </p:txBody>
      </p:sp>
      <p:sp>
        <p:nvSpPr>
          <p:cNvPr id="7" name="Holder 7"/>
          <p:cNvSpPr>
            <a:spLocks noGrp="1"/>
          </p:cNvSpPr>
          <p:nvPr>
            <p:ph type="sldNum" idx="7" sz="quarter"/>
          </p:nvPr>
        </p:nvSpPr>
        <p:spPr/>
        <p:txBody>
          <a:bodyPr lIns="0" tIns="0" rIns="0" bIns="0"/>
          <a:lstStyle>
            <a:lvl1pPr algn="r">
              <a:defRPr>
                <a:solidFill>
                  <a:schemeClr val="tx1">
                    <a:tint val="75000"/>
                  </a:schemeClr>
                </a:solidFill>
              </a:defRPr>
            </a:lvl1pPr>
          </a:lstStyle>
          <a:p>
            <a:fld id="{B6F15528-21DE-4FAA-801E-634DDDAF4B2B}" type="slidenum">
              <a:t>#</a:t>
            </a:fld>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type="obj">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p:txBody>
      </p:sp>
      <p:sp>
        <p:nvSpPr>
          <p:cNvPr id="3" name="Holder 3"/>
          <p:cNvSpPr>
            <a:spLocks noGrp="1"/>
          </p:cNvSpPr>
          <p:nvPr>
            <p:ph type="ftr" idx="5" sz="quarter"/>
          </p:nvPr>
        </p:nvSpPr>
        <p:spPr/>
        <p:txBody>
          <a:bodyPr lIns="0" tIns="0" rIns="0" bIns="0"/>
          <a:lstStyle>
            <a:lvl1pPr algn="ctr">
              <a:defRPr>
                <a:solidFill>
                  <a:schemeClr val="tx1">
                    <a:tint val="75000"/>
                  </a:schemeClr>
                </a:solidFill>
              </a:defRPr>
            </a:lvl1pPr>
          </a:lstStyle>
          <a:p/>
        </p:txBody>
      </p:sp>
      <p:sp>
        <p:nvSpPr>
          <p:cNvPr id="4" name="Holder 4"/>
          <p:cNvSpPr>
            <a:spLocks noGrp="1"/>
          </p:cNvSpPr>
          <p:nvPr>
            <p:ph type="dt" idx="6" sz="half"/>
          </p:nvPr>
        </p:nvSpPr>
        <p:spPr/>
        <p:txBody>
          <a:bodyPr lIns="0" tIns="0" rIns="0" bIns="0"/>
          <a:lstStyle>
            <a:lvl1pPr algn="l">
              <a:defRPr>
                <a:solidFill>
                  <a:schemeClr val="tx1">
                    <a:tint val="75000"/>
                  </a:schemeClr>
                </a:solidFill>
              </a:defRPr>
            </a:lvl1pPr>
          </a:lstStyle>
          <a:p>
            <a:fld id="{1D8BD707-D9CF-40AE-B4C6-C98DA3205C09}" type="datetimeFigureOut">
              <a:rPr lang="en-US"/>
            </a:fld>
          </a:p>
        </p:txBody>
      </p:sp>
      <p:sp>
        <p:nvSpPr>
          <p:cNvPr id="5" name="Holder 5"/>
          <p:cNvSpPr>
            <a:spLocks noGrp="1"/>
          </p:cNvSpPr>
          <p:nvPr>
            <p:ph type="sldNum" idx="7" sz="quarter"/>
          </p:nvPr>
        </p:nvSpPr>
        <p:spPr/>
        <p:txBody>
          <a:bodyPr lIns="0" tIns="0" rIns="0" bIns="0"/>
          <a:lstStyle>
            <a:lvl1pPr algn="r">
              <a:defRPr>
                <a:solidFill>
                  <a:schemeClr val="tx1">
                    <a:tint val="75000"/>
                  </a:schemeClr>
                </a:solidFill>
              </a:defRPr>
            </a:lvl1pPr>
          </a:lstStyle>
          <a:p>
            <a:fld id="{B6F15528-21DE-4FAA-801E-634DDDAF4B2B}" type="slidenum">
              <a:t>#</a:t>
            </a:fl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type="obj">
  <p:cSld name="Blank">
    <p:spTree>
      <p:nvGrpSpPr>
        <p:cNvPr id="1" name=""/>
        <p:cNvGrpSpPr/>
        <p:nvPr/>
      </p:nvGrpSpPr>
      <p:grpSpPr>
        <a:xfrm>
          <a:off x="0" y="0"/>
          <a:ext cx="0" cy="0"/>
          <a:chOff x="0" y="0"/>
          <a:chExt cx="0" cy="0"/>
        </a:xfrm>
      </p:grpSpPr>
      <p:sp>
        <p:nvSpPr>
          <p:cNvPr id="2" name="Holder 2"/>
          <p:cNvSpPr>
            <a:spLocks noGrp="1"/>
          </p:cNvSpPr>
          <p:nvPr>
            <p:ph type="ftr" idx="5" sz="quarter"/>
          </p:nvPr>
        </p:nvSpPr>
        <p:spPr/>
        <p:txBody>
          <a:bodyPr lIns="0" tIns="0" rIns="0" bIns="0"/>
          <a:lstStyle>
            <a:lvl1pPr algn="ctr">
              <a:defRPr>
                <a:solidFill>
                  <a:schemeClr val="tx1">
                    <a:tint val="75000"/>
                  </a:schemeClr>
                </a:solidFill>
              </a:defRPr>
            </a:lvl1pPr>
          </a:lstStyle>
          <a:p/>
        </p:txBody>
      </p:sp>
      <p:sp>
        <p:nvSpPr>
          <p:cNvPr id="3" name="Holder 3"/>
          <p:cNvSpPr>
            <a:spLocks noGrp="1"/>
          </p:cNvSpPr>
          <p:nvPr>
            <p:ph type="dt" idx="6" sz="half"/>
          </p:nvPr>
        </p:nvSpPr>
        <p:spPr/>
        <p:txBody>
          <a:bodyPr lIns="0" tIns="0" rIns="0" bIns="0"/>
          <a:lstStyle>
            <a:lvl1pPr algn="l">
              <a:defRPr>
                <a:solidFill>
                  <a:schemeClr val="tx1">
                    <a:tint val="75000"/>
                  </a:schemeClr>
                </a:solidFill>
              </a:defRPr>
            </a:lvl1pPr>
          </a:lstStyle>
          <a:p>
            <a:fld id="{1D8BD707-D9CF-40AE-B4C6-C98DA3205C09}" type="datetimeFigureOut">
              <a:rPr lang="en-US"/>
            </a:fld>
          </a:p>
        </p:txBody>
      </p:sp>
      <p:sp>
        <p:nvSpPr>
          <p:cNvPr id="4" name="Holder 4"/>
          <p:cNvSpPr>
            <a:spLocks noGrp="1"/>
          </p:cNvSpPr>
          <p:nvPr>
            <p:ph type="sldNum" idx="7" sz="quarter"/>
          </p:nvPr>
        </p:nvSpPr>
        <p:spPr/>
        <p:txBody>
          <a:bodyPr lIns="0" tIns="0" rIns="0" bIns="0"/>
          <a:lstStyle>
            <a:lvl1pPr algn="r">
              <a:defRPr>
                <a:solidFill>
                  <a:schemeClr val="tx1">
                    <a:tint val="75000"/>
                  </a:schemeClr>
                </a:solidFill>
              </a:defRPr>
            </a:lvl1pPr>
          </a:lstStyle>
          <a:p>
            <a:fld id="{B6F15528-21DE-4FAA-801E-634DDDAF4B2B}" type="slidenum">
              <a:t>#</a:t>
            </a:fld>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274320" y="329184"/>
            <a:ext cx="4937760" cy="1316736"/>
          </a:xfrm>
          <a:prstGeom prst="rect">
            <a:avLst/>
          </a:prstGeom>
        </p:spPr>
        <p:txBody>
          <a:bodyPr wrap="square" lIns="0" tIns="0" rIns="0" bIns="0">
            <a:spAutoFit/>
          </a:bodyPr>
          <a:lstStyle>
            <a:lvl1pPr>
              <a:defRPr/>
            </a:lvl1pPr>
          </a:lstStyle>
          <a:p/>
        </p:txBody>
      </p:sp>
      <p:sp>
        <p:nvSpPr>
          <p:cNvPr id="3" name="Holder 3"/>
          <p:cNvSpPr>
            <a:spLocks noGrp="1"/>
          </p:cNvSpPr>
          <p:nvPr>
            <p:ph type="body" idx="1"/>
          </p:nvPr>
        </p:nvSpPr>
        <p:spPr>
          <a:xfrm>
            <a:off x="274320" y="1892808"/>
            <a:ext cx="4937760" cy="5431536"/>
          </a:xfrm>
          <a:prstGeom prst="rect">
            <a:avLst/>
          </a:prstGeom>
        </p:spPr>
        <p:txBody>
          <a:bodyPr wrap="square" lIns="0" tIns="0" rIns="0" bIns="0">
            <a:spAutoFit/>
          </a:bodyPr>
          <a:lstStyle>
            <a:lvl1pPr>
              <a:defRPr/>
            </a:lvl1pPr>
          </a:lstStyle>
          <a:p/>
        </p:txBody>
      </p:sp>
      <p:sp>
        <p:nvSpPr>
          <p:cNvPr id="4" name="Holder 4"/>
          <p:cNvSpPr>
            <a:spLocks noGrp="1"/>
          </p:cNvSpPr>
          <p:nvPr>
            <p:ph type="ftr" idx="5" sz="quarter"/>
          </p:nvPr>
        </p:nvSpPr>
        <p:spPr>
          <a:xfrm>
            <a:off x="1865376" y="7653528"/>
            <a:ext cx="1755648" cy="411480"/>
          </a:xfrm>
          <a:prstGeom prst="rect">
            <a:avLst/>
          </a:prstGeom>
        </p:spPr>
        <p:txBody>
          <a:bodyPr wrap="square" lIns="0" tIns="0" rIns="0" bIns="0">
            <a:spAutoFit/>
          </a:bodyPr>
          <a:lstStyle>
            <a:lvl1pPr algn="ctr">
              <a:defRPr>
                <a:solidFill>
                  <a:schemeClr val="tx1">
                    <a:tint val="75000"/>
                  </a:schemeClr>
                </a:solidFill>
              </a:defRPr>
            </a:lvl1pPr>
          </a:lstStyle>
          <a:p/>
        </p:txBody>
      </p:sp>
      <p:sp>
        <p:nvSpPr>
          <p:cNvPr id="5" name="Holder 5"/>
          <p:cNvSpPr>
            <a:spLocks noGrp="1"/>
          </p:cNvSpPr>
          <p:nvPr>
            <p:ph type="dt" idx="6" sz="half"/>
          </p:nvPr>
        </p:nvSpPr>
        <p:spPr>
          <a:xfrm>
            <a:off x="274320" y="7653528"/>
            <a:ext cx="1261872" cy="41148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fld>
          </a:p>
        </p:txBody>
      </p:sp>
      <p:sp>
        <p:nvSpPr>
          <p:cNvPr id="6" name="Holder 6"/>
          <p:cNvSpPr>
            <a:spLocks noGrp="1"/>
          </p:cNvSpPr>
          <p:nvPr>
            <p:ph type="sldNum" idx="7" sz="quarter"/>
          </p:nvPr>
        </p:nvSpPr>
        <p:spPr>
          <a:xfrm>
            <a:off x="3950208" y="7653528"/>
            <a:ext cx="1261872" cy="41148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p>
        </p:txBody>
      </p:sp>
    </p:spTree>
  </p:cSld>
  <p:clrMap folHlink="folHlink" hlink="hlink" accent1="accent1" accent2="accent2" accent3="accent3" accent4="accent4" accent5="accent5" accent6="accent6" tx2="dk2" bg2="lt2" tx1="dk1" bg1="lt1"/>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1.png"/><Relationship Id="rId3" Type="http://schemas.openxmlformats.org/officeDocument/2006/relationships/image" Target="../media/image2.png"/><Relationship Id="rId4" Type="http://schemas.openxmlformats.org/officeDocument/2006/relationships/image" Target="../media/image3.png"/><Relationship Id="rId5" Type="http://schemas.openxmlformats.org/officeDocument/2006/relationships/image" Target="../media/image4.png"/><Relationship Id="rId6" Type="http://schemas.openxmlformats.org/officeDocument/2006/relationships/image" Target="../media/image5.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29.png"/><Relationship Id="rId3" Type="http://schemas.openxmlformats.org/officeDocument/2006/relationships/image" Target="../media/image30.png"/><Relationship Id="rId4" Type="http://schemas.openxmlformats.org/officeDocument/2006/relationships/image" Target="../media/image31.png"/><Relationship Id="rId5" Type="http://schemas.openxmlformats.org/officeDocument/2006/relationships/image" Target="../media/image32.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33.png"/><Relationship Id="rId3" Type="http://schemas.openxmlformats.org/officeDocument/2006/relationships/image" Target="../media/image34.png"/><Relationship Id="rId4" Type="http://schemas.openxmlformats.org/officeDocument/2006/relationships/image" Target="../media/image35.png"/><Relationship Id="rId5" Type="http://schemas.openxmlformats.org/officeDocument/2006/relationships/image" Target="../media/image36.png"/><Relationship Id="rId6" Type="http://schemas.openxmlformats.org/officeDocument/2006/relationships/image" Target="../media/image37.png"/><Relationship Id="rId7" Type="http://schemas.openxmlformats.org/officeDocument/2006/relationships/image" Target="../media/image38.png"/><Relationship Id="rId8" Type="http://schemas.openxmlformats.org/officeDocument/2006/relationships/image" Target="../media/image39.png"/><Relationship Id="rId9" Type="http://schemas.openxmlformats.org/officeDocument/2006/relationships/image" Target="../media/image40.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41.png"/><Relationship Id="rId3" Type="http://schemas.openxmlformats.org/officeDocument/2006/relationships/image" Target="../media/image42.png"/><Relationship Id="rId4" Type="http://schemas.openxmlformats.org/officeDocument/2006/relationships/image" Target="../media/image43.png"/><Relationship Id="rId5" Type="http://schemas.openxmlformats.org/officeDocument/2006/relationships/image" Target="../media/image44.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45.png"/><Relationship Id="rId3" Type="http://schemas.openxmlformats.org/officeDocument/2006/relationships/image" Target="../media/image46.png"/><Relationship Id="rId4" Type="http://schemas.openxmlformats.org/officeDocument/2006/relationships/image" Target="../media/image47.png"/><Relationship Id="rId5" Type="http://schemas.openxmlformats.org/officeDocument/2006/relationships/image" Target="../media/image48.png"/><Relationship Id="rId6" Type="http://schemas.openxmlformats.org/officeDocument/2006/relationships/image" Target="../media/image49.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50.png"/><Relationship Id="rId3" Type="http://schemas.openxmlformats.org/officeDocument/2006/relationships/image" Target="../media/image51.png"/><Relationship Id="rId4" Type="http://schemas.openxmlformats.org/officeDocument/2006/relationships/image" Target="../media/image52.png"/><Relationship Id="rId5" Type="http://schemas.openxmlformats.org/officeDocument/2006/relationships/image" Target="../media/image53.png"/><Relationship Id="rId6" Type="http://schemas.openxmlformats.org/officeDocument/2006/relationships/image" Target="../media/image54.png"/><Relationship Id="rId7" Type="http://schemas.openxmlformats.org/officeDocument/2006/relationships/image" Target="../media/image55.png"/><Relationship Id="rId8" Type="http://schemas.openxmlformats.org/officeDocument/2006/relationships/image" Target="../media/image56.png"/><Relationship Id="rId9" Type="http://schemas.openxmlformats.org/officeDocument/2006/relationships/image" Target="../media/image57.png"/><Relationship Id="rId10" Type="http://schemas.openxmlformats.org/officeDocument/2006/relationships/image" Target="../media/image58.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59.png"/><Relationship Id="rId3" Type="http://schemas.openxmlformats.org/officeDocument/2006/relationships/image" Target="../media/image60.png"/><Relationship Id="rId4" Type="http://schemas.openxmlformats.org/officeDocument/2006/relationships/image" Target="../media/image61.png"/><Relationship Id="rId5" Type="http://schemas.openxmlformats.org/officeDocument/2006/relationships/image" Target="../media/image62.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63.png"/><Relationship Id="rId3" Type="http://schemas.openxmlformats.org/officeDocument/2006/relationships/image" Target="../media/image64.png"/><Relationship Id="rId4" Type="http://schemas.openxmlformats.org/officeDocument/2006/relationships/image" Target="../media/image65.png"/><Relationship Id="rId5" Type="http://schemas.openxmlformats.org/officeDocument/2006/relationships/image" Target="../media/image66.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67.png"/><Relationship Id="rId3" Type="http://schemas.openxmlformats.org/officeDocument/2006/relationships/image" Target="../media/image68.png"/><Relationship Id="rId4" Type="http://schemas.openxmlformats.org/officeDocument/2006/relationships/image" Target="../media/image69.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70.png"/><Relationship Id="rId3" Type="http://schemas.openxmlformats.org/officeDocument/2006/relationships/image" Target="../media/image71.png"/><Relationship Id="rId4" Type="http://schemas.openxmlformats.org/officeDocument/2006/relationships/image" Target="../media/image72.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73.png"/><Relationship Id="rId3" Type="http://schemas.openxmlformats.org/officeDocument/2006/relationships/image" Target="../media/image7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6.png"/><Relationship Id="rId3" Type="http://schemas.openxmlformats.org/officeDocument/2006/relationships/image" Target="../media/image7.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75.png"/><Relationship Id="rId3" Type="http://schemas.openxmlformats.org/officeDocument/2006/relationships/image" Target="../media/image76.png"/><Relationship Id="rId4" Type="http://schemas.openxmlformats.org/officeDocument/2006/relationships/image" Target="../media/image77.png"/><Relationship Id="rId5" Type="http://schemas.openxmlformats.org/officeDocument/2006/relationships/image" Target="../media/image78.png"/><Relationship Id="rId6" Type="http://schemas.openxmlformats.org/officeDocument/2006/relationships/image" Target="../media/image79.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80.png"/><Relationship Id="rId3" Type="http://schemas.openxmlformats.org/officeDocument/2006/relationships/image" Target="../media/image81.png"/><Relationship Id="rId4" Type="http://schemas.openxmlformats.org/officeDocument/2006/relationships/image" Target="../media/image82.png"/><Relationship Id="rId5" Type="http://schemas.openxmlformats.org/officeDocument/2006/relationships/image" Target="../media/image83.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84.png"/><Relationship Id="rId3" Type="http://schemas.openxmlformats.org/officeDocument/2006/relationships/image" Target="../media/image85.jpg"/><Relationship Id="rId4" Type="http://schemas.openxmlformats.org/officeDocument/2006/relationships/image" Target="../media/image86.png"/><Relationship Id="rId5" Type="http://schemas.openxmlformats.org/officeDocument/2006/relationships/image" Target="../media/image87.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88.pn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89.png"/><Relationship Id="rId3" Type="http://schemas.openxmlformats.org/officeDocument/2006/relationships/image" Target="../media/image90.png"/><Relationship Id="rId4" Type="http://schemas.openxmlformats.org/officeDocument/2006/relationships/image" Target="../media/image9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8.png"/><Relationship Id="rId3" Type="http://schemas.openxmlformats.org/officeDocument/2006/relationships/image" Target="../media/image9.png"/><Relationship Id="rId4" Type="http://schemas.openxmlformats.org/officeDocument/2006/relationships/image" Target="../media/image10.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11.png"/><Relationship Id="rId3" Type="http://schemas.openxmlformats.org/officeDocument/2006/relationships/image" Target="../media/image12.png"/><Relationship Id="rId4" Type="http://schemas.openxmlformats.org/officeDocument/2006/relationships/image" Target="../media/image13.png"/><Relationship Id="rId5" Type="http://schemas.openxmlformats.org/officeDocument/2006/relationships/image" Target="../media/image14.png"/><Relationship Id="rId6" Type="http://schemas.openxmlformats.org/officeDocument/2006/relationships/image" Target="../media/image15.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16.png"/><Relationship Id="rId3" Type="http://schemas.openxmlformats.org/officeDocument/2006/relationships/image" Target="../media/image17.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18.png"/><Relationship Id="rId3" Type="http://schemas.openxmlformats.org/officeDocument/2006/relationships/image" Target="../media/image19.png"/><Relationship Id="rId4" Type="http://schemas.openxmlformats.org/officeDocument/2006/relationships/image" Target="../media/image20.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21.png"/><Relationship Id="rId3" Type="http://schemas.openxmlformats.org/officeDocument/2006/relationships/image" Target="../media/image22.png"/><Relationship Id="rId4" Type="http://schemas.openxmlformats.org/officeDocument/2006/relationships/image" Target="../media/image23.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24.png"/><Relationship Id="rId3" Type="http://schemas.openxmlformats.org/officeDocument/2006/relationships/image" Target="../media/image25.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26.png"/><Relationship Id="rId3" Type="http://schemas.openxmlformats.org/officeDocument/2006/relationships/image" Target="../media/image27.png"/><Relationship Id="rId4" Type="http://schemas.openxmlformats.org/officeDocument/2006/relationships/image" Target="../media/image28.png"/></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856272" y="633730"/>
            <a:ext cx="3774440" cy="955040"/>
          </a:xfrm>
          <a:prstGeom prst="rect">
            <a:avLst/>
          </a:prstGeom>
        </p:spPr>
        <p:txBody>
          <a:bodyPr wrap="square" lIns="0" tIns="12700" rIns="0" bIns="0" rtlCol="0" vert="horz">
            <a:spAutoFit/>
          </a:bodyPr>
          <a:lstStyle/>
          <a:p>
            <a:pPr algn="ctr">
              <a:lnSpc>
                <a:spcPts val="1860"/>
              </a:lnSpc>
              <a:spcBef>
                <a:spcPts val="100"/>
              </a:spcBef>
            </a:pPr>
            <a:r>
              <a:rPr dirty="0" sz="1600">
                <a:solidFill>
                  <a:srgbClr val="010202"/>
                </a:solidFill>
                <a:latin typeface="Times New Roman"/>
                <a:cs typeface="Times New Roman"/>
              </a:rPr>
              <a:t>Chapter</a:t>
            </a:r>
            <a:r>
              <a:rPr dirty="0" sz="1600" spc="-5">
                <a:solidFill>
                  <a:srgbClr val="010202"/>
                </a:solidFill>
                <a:latin typeface="Times New Roman"/>
                <a:cs typeface="Times New Roman"/>
              </a:rPr>
              <a:t> </a:t>
            </a:r>
            <a:r>
              <a:rPr dirty="0" sz="1600">
                <a:solidFill>
                  <a:srgbClr val="010202"/>
                </a:solidFill>
                <a:latin typeface="Times New Roman"/>
                <a:cs typeface="Times New Roman"/>
              </a:rPr>
              <a:t>6</a:t>
            </a:r>
            <a:endParaRPr sz="1600">
              <a:latin typeface="Times New Roman"/>
              <a:cs typeface="Times New Roman"/>
            </a:endParaRPr>
          </a:p>
          <a:p>
            <a:pPr algn="ctr" marL="12065" marR="5080">
              <a:lnSpc>
                <a:spcPts val="1800"/>
              </a:lnSpc>
              <a:spcBef>
                <a:spcPts val="100"/>
              </a:spcBef>
            </a:pPr>
            <a:r>
              <a:rPr dirty="0" sz="1600" spc="-45">
                <a:solidFill>
                  <a:srgbClr val="010202"/>
                </a:solidFill>
                <a:latin typeface="Times New Roman"/>
                <a:cs typeface="Times New Roman"/>
              </a:rPr>
              <a:t>HEAT CAPACITY, </a:t>
            </a:r>
            <a:r>
              <a:rPr dirty="0" sz="1600" spc="-25">
                <a:solidFill>
                  <a:srgbClr val="010202"/>
                </a:solidFill>
                <a:latin typeface="Times New Roman"/>
                <a:cs typeface="Times New Roman"/>
              </a:rPr>
              <a:t>ENTHALPY, </a:t>
            </a:r>
            <a:r>
              <a:rPr dirty="0" sz="1600" spc="-30">
                <a:solidFill>
                  <a:srgbClr val="010202"/>
                </a:solidFill>
                <a:latin typeface="Times New Roman"/>
                <a:cs typeface="Times New Roman"/>
              </a:rPr>
              <a:t>ENTROPY,  </a:t>
            </a:r>
            <a:r>
              <a:rPr dirty="0" sz="1600" spc="-5">
                <a:solidFill>
                  <a:srgbClr val="010202"/>
                </a:solidFill>
                <a:latin typeface="Times New Roman"/>
                <a:cs typeface="Times New Roman"/>
              </a:rPr>
              <a:t>AND </a:t>
            </a:r>
            <a:r>
              <a:rPr dirty="0" sz="1600">
                <a:solidFill>
                  <a:srgbClr val="010202"/>
                </a:solidFill>
                <a:latin typeface="Times New Roman"/>
                <a:cs typeface="Times New Roman"/>
              </a:rPr>
              <a:t>THE THIRD </a:t>
            </a:r>
            <a:r>
              <a:rPr dirty="0" sz="1600" spc="-45">
                <a:solidFill>
                  <a:srgbClr val="010202"/>
                </a:solidFill>
                <a:latin typeface="Times New Roman"/>
                <a:cs typeface="Times New Roman"/>
              </a:rPr>
              <a:t>LAW </a:t>
            </a:r>
            <a:r>
              <a:rPr dirty="0" sz="1600" spc="-5">
                <a:solidFill>
                  <a:srgbClr val="010202"/>
                </a:solidFill>
                <a:latin typeface="Times New Roman"/>
                <a:cs typeface="Times New Roman"/>
              </a:rPr>
              <a:t>OF  </a:t>
            </a:r>
            <a:r>
              <a:rPr dirty="0" sz="1600" spc="-10">
                <a:solidFill>
                  <a:srgbClr val="010202"/>
                </a:solidFill>
                <a:latin typeface="Times New Roman"/>
                <a:cs typeface="Times New Roman"/>
              </a:rPr>
              <a:t>THERMODYNAMICS</a:t>
            </a:r>
            <a:endParaRPr sz="1600">
              <a:latin typeface="Times New Roman"/>
              <a:cs typeface="Times New Roman"/>
            </a:endParaRPr>
          </a:p>
        </p:txBody>
      </p:sp>
      <p:sp>
        <p:nvSpPr>
          <p:cNvPr id="3" name="object 3"/>
          <p:cNvSpPr/>
          <p:nvPr/>
        </p:nvSpPr>
        <p:spPr>
          <a:xfrm>
            <a:off x="2046287" y="2531427"/>
            <a:ext cx="971550" cy="438150"/>
          </a:xfrm>
          <a:prstGeom prst="rect">
            <a:avLst/>
          </a:prstGeom>
          <a:blipFill>
            <a:blip r:embed="rId2" cstate="print"/>
            <a:stretch>
              <a:fillRect/>
            </a:stretch>
          </a:blipFill>
        </p:spPr>
        <p:txBody>
          <a:bodyPr wrap="square" lIns="0" tIns="0" rIns="0" bIns="0" rtlCol="0"/>
          <a:lstStyle/>
          <a:p/>
        </p:txBody>
      </p:sp>
      <p:sp>
        <p:nvSpPr>
          <p:cNvPr id="4" name="object 4"/>
          <p:cNvSpPr/>
          <p:nvPr/>
        </p:nvSpPr>
        <p:spPr>
          <a:xfrm>
            <a:off x="2046287" y="3534092"/>
            <a:ext cx="971550" cy="438150"/>
          </a:xfrm>
          <a:prstGeom prst="rect">
            <a:avLst/>
          </a:prstGeom>
          <a:blipFill>
            <a:blip r:embed="rId3" cstate="print"/>
            <a:stretch>
              <a:fillRect/>
            </a:stretch>
          </a:blipFill>
        </p:spPr>
        <p:txBody>
          <a:bodyPr wrap="square" lIns="0" tIns="0" rIns="0" bIns="0" rtlCol="0"/>
          <a:lstStyle/>
          <a:p/>
        </p:txBody>
      </p:sp>
      <p:sp>
        <p:nvSpPr>
          <p:cNvPr id="5" name="object 5"/>
          <p:cNvSpPr txBox="1"/>
          <p:nvPr/>
        </p:nvSpPr>
        <p:spPr>
          <a:xfrm>
            <a:off x="444474" y="1861972"/>
            <a:ext cx="4599305" cy="3253104"/>
          </a:xfrm>
          <a:prstGeom prst="rect">
            <a:avLst/>
          </a:prstGeom>
        </p:spPr>
        <p:txBody>
          <a:bodyPr wrap="square" lIns="0" tIns="12700" rIns="0" bIns="0" rtlCol="0" vert="horz">
            <a:spAutoFit/>
          </a:bodyPr>
          <a:lstStyle/>
          <a:p>
            <a:pPr marL="1694814">
              <a:lnSpc>
                <a:spcPct val="100000"/>
              </a:lnSpc>
              <a:spcBef>
                <a:spcPts val="100"/>
              </a:spcBef>
            </a:pPr>
            <a:r>
              <a:rPr dirty="0" sz="1000" b="1">
                <a:solidFill>
                  <a:srgbClr val="010202"/>
                </a:solidFill>
                <a:latin typeface="Times New Roman"/>
                <a:cs typeface="Times New Roman"/>
              </a:rPr>
              <a:t>6.1</a:t>
            </a:r>
            <a:r>
              <a:rPr dirty="0" sz="1000" spc="-5" b="1">
                <a:solidFill>
                  <a:srgbClr val="010202"/>
                </a:solidFill>
                <a:latin typeface="Times New Roman"/>
                <a:cs typeface="Times New Roman"/>
              </a:rPr>
              <a:t> INTRODUCTION</a:t>
            </a:r>
            <a:endParaRPr sz="1000">
              <a:latin typeface="Times New Roman"/>
              <a:cs typeface="Times New Roman"/>
            </a:endParaRPr>
          </a:p>
          <a:p>
            <a:pPr>
              <a:lnSpc>
                <a:spcPct val="100000"/>
              </a:lnSpc>
              <a:spcBef>
                <a:spcPts val="10"/>
              </a:spcBef>
            </a:pPr>
            <a:endParaRPr sz="1050">
              <a:latin typeface="Times New Roman"/>
              <a:cs typeface="Times New Roman"/>
            </a:endParaRPr>
          </a:p>
          <a:p>
            <a:pPr marL="12700">
              <a:lnSpc>
                <a:spcPct val="100000"/>
              </a:lnSpc>
            </a:pPr>
            <a:r>
              <a:rPr dirty="0" sz="1000" spc="-5">
                <a:solidFill>
                  <a:srgbClr val="010202"/>
                </a:solidFill>
                <a:latin typeface="Times New Roman"/>
                <a:cs typeface="Times New Roman"/>
              </a:rPr>
              <a:t>Eqs. (2.6) and (2.7) defined two heat capacities, the heat capacity at constant</a:t>
            </a:r>
            <a:r>
              <a:rPr dirty="0" sz="1000" spc="-25">
                <a:solidFill>
                  <a:srgbClr val="010202"/>
                </a:solidFill>
                <a:latin typeface="Times New Roman"/>
                <a:cs typeface="Times New Roman"/>
              </a:rPr>
              <a:t> </a:t>
            </a:r>
            <a:r>
              <a:rPr dirty="0" sz="1000" spc="-5">
                <a:solidFill>
                  <a:srgbClr val="010202"/>
                </a:solidFill>
                <a:latin typeface="Times New Roman"/>
                <a:cs typeface="Times New Roman"/>
              </a:rPr>
              <a:t>volume</a:t>
            </a:r>
            <a:endParaRPr sz="1000">
              <a:latin typeface="Times New Roman"/>
              <a:cs typeface="Times New Roman"/>
            </a:endParaRPr>
          </a:p>
          <a:p>
            <a:pPr>
              <a:lnSpc>
                <a:spcPct val="100000"/>
              </a:lnSpc>
            </a:pPr>
            <a:endParaRPr sz="1100">
              <a:latin typeface="Times New Roman"/>
              <a:cs typeface="Times New Roman"/>
            </a:endParaRPr>
          </a:p>
          <a:p>
            <a:pPr>
              <a:lnSpc>
                <a:spcPct val="100000"/>
              </a:lnSpc>
              <a:spcBef>
                <a:spcPts val="30"/>
              </a:spcBef>
            </a:pPr>
            <a:endParaRPr sz="1050">
              <a:latin typeface="Times New Roman"/>
              <a:cs typeface="Times New Roman"/>
            </a:endParaRPr>
          </a:p>
          <a:p>
            <a:pPr marL="4290060">
              <a:lnSpc>
                <a:spcPct val="100000"/>
              </a:lnSpc>
            </a:pPr>
            <a:r>
              <a:rPr dirty="0" sz="1000">
                <a:solidFill>
                  <a:srgbClr val="010202"/>
                </a:solidFill>
                <a:latin typeface="Times New Roman"/>
                <a:cs typeface="Times New Roman"/>
              </a:rPr>
              <a:t>(2.6)</a:t>
            </a:r>
            <a:endParaRPr sz="1000">
              <a:latin typeface="Times New Roman"/>
              <a:cs typeface="Times New Roman"/>
            </a:endParaRPr>
          </a:p>
          <a:p>
            <a:pPr>
              <a:lnSpc>
                <a:spcPct val="100000"/>
              </a:lnSpc>
            </a:pPr>
            <a:endParaRPr sz="1100">
              <a:latin typeface="Times New Roman"/>
              <a:cs typeface="Times New Roman"/>
            </a:endParaRPr>
          </a:p>
          <a:p>
            <a:pPr>
              <a:lnSpc>
                <a:spcPct val="100000"/>
              </a:lnSpc>
              <a:spcBef>
                <a:spcPts val="5"/>
              </a:spcBef>
            </a:pPr>
            <a:endParaRPr sz="1500">
              <a:latin typeface="Times New Roman"/>
              <a:cs typeface="Times New Roman"/>
            </a:endParaRPr>
          </a:p>
          <a:p>
            <a:pPr marL="12700">
              <a:lnSpc>
                <a:spcPct val="100000"/>
              </a:lnSpc>
            </a:pPr>
            <a:r>
              <a:rPr dirty="0" sz="1000" spc="-5">
                <a:solidFill>
                  <a:srgbClr val="010202"/>
                </a:solidFill>
                <a:latin typeface="Times New Roman"/>
                <a:cs typeface="Times New Roman"/>
              </a:rPr>
              <a:t>and the heat capacity at constant</a:t>
            </a:r>
            <a:r>
              <a:rPr dirty="0" sz="1000" spc="-10">
                <a:solidFill>
                  <a:srgbClr val="010202"/>
                </a:solidFill>
                <a:latin typeface="Times New Roman"/>
                <a:cs typeface="Times New Roman"/>
              </a:rPr>
              <a:t> </a:t>
            </a:r>
            <a:r>
              <a:rPr dirty="0" sz="1000" spc="-5">
                <a:solidFill>
                  <a:srgbClr val="010202"/>
                </a:solidFill>
                <a:latin typeface="Times New Roman"/>
                <a:cs typeface="Times New Roman"/>
              </a:rPr>
              <a:t>pressure</a:t>
            </a:r>
            <a:endParaRPr sz="1000">
              <a:latin typeface="Times New Roman"/>
              <a:cs typeface="Times New Roman"/>
            </a:endParaRPr>
          </a:p>
          <a:p>
            <a:pPr>
              <a:lnSpc>
                <a:spcPct val="100000"/>
              </a:lnSpc>
            </a:pPr>
            <a:endParaRPr sz="1100">
              <a:latin typeface="Times New Roman"/>
              <a:cs typeface="Times New Roman"/>
            </a:endParaRPr>
          </a:p>
          <a:p>
            <a:pPr>
              <a:lnSpc>
                <a:spcPct val="100000"/>
              </a:lnSpc>
              <a:spcBef>
                <a:spcPts val="25"/>
              </a:spcBef>
            </a:pPr>
            <a:endParaRPr sz="1050">
              <a:latin typeface="Times New Roman"/>
              <a:cs typeface="Times New Roman"/>
            </a:endParaRPr>
          </a:p>
          <a:p>
            <a:pPr marL="4290060">
              <a:lnSpc>
                <a:spcPct val="100000"/>
              </a:lnSpc>
              <a:spcBef>
                <a:spcPts val="5"/>
              </a:spcBef>
            </a:pPr>
            <a:r>
              <a:rPr dirty="0" sz="1000">
                <a:solidFill>
                  <a:srgbClr val="010202"/>
                </a:solidFill>
                <a:latin typeface="Times New Roman"/>
                <a:cs typeface="Times New Roman"/>
              </a:rPr>
              <a:t>(2.7)</a:t>
            </a:r>
            <a:endParaRPr sz="1000">
              <a:latin typeface="Times New Roman"/>
              <a:cs typeface="Times New Roman"/>
            </a:endParaRPr>
          </a:p>
          <a:p>
            <a:pPr>
              <a:lnSpc>
                <a:spcPct val="100000"/>
              </a:lnSpc>
            </a:pPr>
            <a:endParaRPr sz="1100">
              <a:latin typeface="Times New Roman"/>
              <a:cs typeface="Times New Roman"/>
            </a:endParaRPr>
          </a:p>
          <a:p>
            <a:pPr>
              <a:lnSpc>
                <a:spcPct val="100000"/>
              </a:lnSpc>
            </a:pPr>
            <a:endParaRPr sz="1500">
              <a:latin typeface="Times New Roman"/>
              <a:cs typeface="Times New Roman"/>
            </a:endParaRPr>
          </a:p>
          <a:p>
            <a:pPr algn="just" marL="12700" marR="5080" indent="-635">
              <a:lnSpc>
                <a:spcPct val="100000"/>
              </a:lnSpc>
              <a:spcBef>
                <a:spcPts val="5"/>
              </a:spcBef>
            </a:pPr>
            <a:r>
              <a:rPr dirty="0" sz="1000">
                <a:solidFill>
                  <a:srgbClr val="010202"/>
                </a:solidFill>
                <a:latin typeface="Times New Roman"/>
                <a:cs typeface="Times New Roman"/>
              </a:rPr>
              <a:t>At this point it is convenient to introduce a notation which allows distinctions to be made  between the values of extensive properties per mole of a system and the values of the  extensive properties for the entire system. If </a:t>
            </a:r>
            <a:r>
              <a:rPr dirty="0" sz="1000" i="1">
                <a:solidFill>
                  <a:srgbClr val="010202"/>
                </a:solidFill>
                <a:latin typeface="Times New Roman"/>
                <a:cs typeface="Times New Roman"/>
              </a:rPr>
              <a:t>E </a:t>
            </a:r>
            <a:r>
              <a:rPr dirty="0" sz="1000" spc="-5">
                <a:solidFill>
                  <a:srgbClr val="010202"/>
                </a:solidFill>
                <a:latin typeface="Times New Roman"/>
                <a:cs typeface="Times New Roman"/>
              </a:rPr>
              <a:t>is an extensive </a:t>
            </a:r>
            <a:r>
              <a:rPr dirty="0" sz="1000" spc="-15">
                <a:solidFill>
                  <a:srgbClr val="010202"/>
                </a:solidFill>
                <a:latin typeface="Times New Roman"/>
                <a:cs typeface="Times New Roman"/>
              </a:rPr>
              <a:t>property, </a:t>
            </a:r>
            <a:r>
              <a:rPr dirty="0" sz="1000" spc="-5">
                <a:solidFill>
                  <a:srgbClr val="010202"/>
                </a:solidFill>
                <a:latin typeface="Times New Roman"/>
                <a:cs typeface="Times New Roman"/>
              </a:rPr>
              <a:t>then </a:t>
            </a:r>
            <a:r>
              <a:rPr dirty="0" sz="1000" spc="-5" i="1">
                <a:solidFill>
                  <a:srgbClr val="010202"/>
                </a:solidFill>
                <a:latin typeface="Times New Roman"/>
                <a:cs typeface="Times New Roman"/>
              </a:rPr>
              <a:t>E</a:t>
            </a:r>
            <a:r>
              <a:rPr dirty="0" sz="1000" spc="-5" i="1">
                <a:solidFill>
                  <a:srgbClr val="010202"/>
                </a:solidFill>
                <a:latin typeface="Symbol"/>
                <a:cs typeface="Symbol"/>
              </a:rPr>
              <a:t></a:t>
            </a:r>
            <a:r>
              <a:rPr dirty="0" sz="1000" spc="-5" i="1">
                <a:solidFill>
                  <a:srgbClr val="010202"/>
                </a:solidFill>
                <a:latin typeface="Times New Roman"/>
                <a:cs typeface="Times New Roman"/>
              </a:rPr>
              <a:t> </a:t>
            </a:r>
            <a:r>
              <a:rPr dirty="0" sz="1000">
                <a:solidFill>
                  <a:srgbClr val="010202"/>
                </a:solidFill>
                <a:latin typeface="Times New Roman"/>
                <a:cs typeface="Times New Roman"/>
              </a:rPr>
              <a:t>will be  </a:t>
            </a:r>
            <a:r>
              <a:rPr dirty="0" sz="1000" spc="-5">
                <a:solidFill>
                  <a:srgbClr val="010202"/>
                </a:solidFill>
                <a:latin typeface="Times New Roman"/>
                <a:cs typeface="Times New Roman"/>
              </a:rPr>
              <a:t>used to denote the value of the property for the entire system containing </a:t>
            </a:r>
            <a:r>
              <a:rPr dirty="0" sz="1000" i="1">
                <a:solidFill>
                  <a:srgbClr val="010202"/>
                </a:solidFill>
                <a:latin typeface="Times New Roman"/>
                <a:cs typeface="Times New Roman"/>
              </a:rPr>
              <a:t>n </a:t>
            </a:r>
            <a:r>
              <a:rPr dirty="0" sz="1000" spc="-5">
                <a:solidFill>
                  <a:srgbClr val="010202"/>
                </a:solidFill>
                <a:latin typeface="Times New Roman"/>
                <a:cs typeface="Times New Roman"/>
              </a:rPr>
              <a:t>moles, and </a:t>
            </a:r>
            <a:r>
              <a:rPr dirty="0" sz="1000" i="1">
                <a:solidFill>
                  <a:srgbClr val="010202"/>
                </a:solidFill>
                <a:latin typeface="Times New Roman"/>
                <a:cs typeface="Times New Roman"/>
              </a:rPr>
              <a:t>E  </a:t>
            </a:r>
            <a:r>
              <a:rPr dirty="0" sz="1000">
                <a:solidFill>
                  <a:srgbClr val="010202"/>
                </a:solidFill>
                <a:latin typeface="Times New Roman"/>
                <a:cs typeface="Times New Roman"/>
              </a:rPr>
              <a:t>will be used to denote the value of the property per mole of the system. Thus </a:t>
            </a:r>
            <a:r>
              <a:rPr dirty="0" sz="1000" i="1">
                <a:solidFill>
                  <a:srgbClr val="010202"/>
                </a:solidFill>
                <a:latin typeface="Times New Roman"/>
                <a:cs typeface="Times New Roman"/>
              </a:rPr>
              <a:t>E </a:t>
            </a:r>
            <a:r>
              <a:rPr dirty="0" sz="1000" spc="-5">
                <a:solidFill>
                  <a:srgbClr val="010202"/>
                </a:solidFill>
                <a:latin typeface="Times New Roman"/>
                <a:cs typeface="Times New Roman"/>
              </a:rPr>
              <a:t>is the  molar value of the property and, for </a:t>
            </a:r>
            <a:r>
              <a:rPr dirty="0" sz="1000">
                <a:solidFill>
                  <a:srgbClr val="010202"/>
                </a:solidFill>
                <a:latin typeface="Times New Roman"/>
                <a:cs typeface="Times New Roman"/>
              </a:rPr>
              <a:t>a </a:t>
            </a:r>
            <a:r>
              <a:rPr dirty="0" sz="1000" spc="-5">
                <a:solidFill>
                  <a:srgbClr val="010202"/>
                </a:solidFill>
                <a:latin typeface="Times New Roman"/>
                <a:cs typeface="Times New Roman"/>
              </a:rPr>
              <a:t>system containing </a:t>
            </a:r>
            <a:r>
              <a:rPr dirty="0" sz="1000" i="1">
                <a:solidFill>
                  <a:srgbClr val="010202"/>
                </a:solidFill>
                <a:latin typeface="Times New Roman"/>
                <a:cs typeface="Times New Roman"/>
              </a:rPr>
              <a:t>n</a:t>
            </a:r>
            <a:r>
              <a:rPr dirty="0" sz="1000" spc="-20" i="1">
                <a:solidFill>
                  <a:srgbClr val="010202"/>
                </a:solidFill>
                <a:latin typeface="Times New Roman"/>
                <a:cs typeface="Times New Roman"/>
              </a:rPr>
              <a:t> </a:t>
            </a:r>
            <a:r>
              <a:rPr dirty="0" sz="1000" spc="-5">
                <a:solidFill>
                  <a:srgbClr val="010202"/>
                </a:solidFill>
                <a:latin typeface="Times New Roman"/>
                <a:cs typeface="Times New Roman"/>
              </a:rPr>
              <a:t>moles,</a:t>
            </a:r>
            <a:endParaRPr sz="1000">
              <a:latin typeface="Times New Roman"/>
              <a:cs typeface="Times New Roman"/>
            </a:endParaRPr>
          </a:p>
        </p:txBody>
      </p:sp>
      <p:sp>
        <p:nvSpPr>
          <p:cNvPr id="6" name="object 6"/>
          <p:cNvSpPr/>
          <p:nvPr/>
        </p:nvSpPr>
        <p:spPr>
          <a:xfrm>
            <a:off x="2217737" y="5298757"/>
            <a:ext cx="628650" cy="133350"/>
          </a:xfrm>
          <a:prstGeom prst="rect">
            <a:avLst/>
          </a:prstGeom>
          <a:blipFill>
            <a:blip r:embed="rId4" cstate="print"/>
            <a:stretch>
              <a:fillRect/>
            </a:stretch>
          </a:blipFill>
        </p:spPr>
        <p:txBody>
          <a:bodyPr wrap="square" lIns="0" tIns="0" rIns="0" bIns="0" rtlCol="0"/>
          <a:lstStyle/>
          <a:p/>
        </p:txBody>
      </p:sp>
      <p:sp>
        <p:nvSpPr>
          <p:cNvPr id="7" name="object 7"/>
          <p:cNvSpPr txBox="1"/>
          <p:nvPr/>
        </p:nvSpPr>
        <p:spPr>
          <a:xfrm>
            <a:off x="444500" y="5634672"/>
            <a:ext cx="2804795" cy="177800"/>
          </a:xfrm>
          <a:prstGeom prst="rect">
            <a:avLst/>
          </a:prstGeom>
        </p:spPr>
        <p:txBody>
          <a:bodyPr wrap="square" lIns="0" tIns="12700" rIns="0" bIns="0" rtlCol="0" vert="horz">
            <a:spAutoFit/>
          </a:bodyPr>
          <a:lstStyle/>
          <a:p>
            <a:pPr marL="12700">
              <a:lnSpc>
                <a:spcPct val="100000"/>
              </a:lnSpc>
              <a:spcBef>
                <a:spcPts val="100"/>
              </a:spcBef>
            </a:pPr>
            <a:r>
              <a:rPr dirty="0" sz="1000" spc="-5">
                <a:solidFill>
                  <a:srgbClr val="010202"/>
                </a:solidFill>
                <a:latin typeface="Times New Roman"/>
                <a:cs typeface="Times New Roman"/>
              </a:rPr>
              <a:t>Eqs. (2.6) and (2.7) can thus be written equivalently</a:t>
            </a:r>
            <a:r>
              <a:rPr dirty="0" sz="1000" spc="-55">
                <a:solidFill>
                  <a:srgbClr val="010202"/>
                </a:solidFill>
                <a:latin typeface="Times New Roman"/>
                <a:cs typeface="Times New Roman"/>
              </a:rPr>
              <a:t> </a:t>
            </a:r>
            <a:r>
              <a:rPr dirty="0" sz="1000" spc="-5">
                <a:solidFill>
                  <a:srgbClr val="010202"/>
                </a:solidFill>
                <a:latin typeface="Times New Roman"/>
                <a:cs typeface="Times New Roman"/>
              </a:rPr>
              <a:t>as</a:t>
            </a:r>
            <a:endParaRPr sz="1000">
              <a:latin typeface="Times New Roman"/>
              <a:cs typeface="Times New Roman"/>
            </a:endParaRPr>
          </a:p>
        </p:txBody>
      </p:sp>
      <p:sp>
        <p:nvSpPr>
          <p:cNvPr id="8" name="object 8"/>
          <p:cNvSpPr/>
          <p:nvPr/>
        </p:nvSpPr>
        <p:spPr>
          <a:xfrm>
            <a:off x="1446212" y="5987097"/>
            <a:ext cx="2162175" cy="133350"/>
          </a:xfrm>
          <a:prstGeom prst="rect">
            <a:avLst/>
          </a:prstGeom>
          <a:blipFill>
            <a:blip r:embed="rId5" cstate="print"/>
            <a:stretch>
              <a:fillRect/>
            </a:stretch>
          </a:blipFill>
        </p:spPr>
        <p:txBody>
          <a:bodyPr wrap="square" lIns="0" tIns="0" rIns="0" bIns="0" rtlCol="0"/>
          <a:lstStyle/>
          <a:p/>
        </p:txBody>
      </p:sp>
      <p:sp>
        <p:nvSpPr>
          <p:cNvPr id="9" name="object 9"/>
          <p:cNvSpPr txBox="1"/>
          <p:nvPr/>
        </p:nvSpPr>
        <p:spPr>
          <a:xfrm>
            <a:off x="4721859" y="6104572"/>
            <a:ext cx="325120"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(2.6a)</a:t>
            </a:r>
            <a:endParaRPr sz="1000">
              <a:latin typeface="Times New Roman"/>
              <a:cs typeface="Times New Roman"/>
            </a:endParaRPr>
          </a:p>
        </p:txBody>
      </p:sp>
      <p:sp>
        <p:nvSpPr>
          <p:cNvPr id="10" name="object 10"/>
          <p:cNvSpPr/>
          <p:nvPr/>
        </p:nvSpPr>
        <p:spPr>
          <a:xfrm>
            <a:off x="1398587" y="6622097"/>
            <a:ext cx="2257425" cy="161925"/>
          </a:xfrm>
          <a:prstGeom prst="rect">
            <a:avLst/>
          </a:prstGeom>
          <a:blipFill>
            <a:blip r:embed="rId6" cstate="print"/>
            <a:stretch>
              <a:fillRect/>
            </a:stretch>
          </a:blipFill>
        </p:spPr>
        <p:txBody>
          <a:bodyPr wrap="square" lIns="0" tIns="0" rIns="0" bIns="0" rtlCol="0"/>
          <a:lstStyle/>
          <a:p/>
        </p:txBody>
      </p:sp>
      <p:sp>
        <p:nvSpPr>
          <p:cNvPr id="11" name="object 11"/>
          <p:cNvSpPr txBox="1"/>
          <p:nvPr/>
        </p:nvSpPr>
        <p:spPr>
          <a:xfrm>
            <a:off x="406361" y="6739572"/>
            <a:ext cx="4674235" cy="1047115"/>
          </a:xfrm>
          <a:prstGeom prst="rect">
            <a:avLst/>
          </a:prstGeom>
        </p:spPr>
        <p:txBody>
          <a:bodyPr wrap="square" lIns="0" tIns="12700" rIns="0" bIns="0" rtlCol="0" vert="horz">
            <a:spAutoFit/>
          </a:bodyPr>
          <a:lstStyle/>
          <a:p>
            <a:pPr algn="r" marR="38100">
              <a:lnSpc>
                <a:spcPct val="100000"/>
              </a:lnSpc>
              <a:spcBef>
                <a:spcPts val="100"/>
              </a:spcBef>
            </a:pPr>
            <a:r>
              <a:rPr dirty="0" sz="1000">
                <a:solidFill>
                  <a:srgbClr val="010202"/>
                </a:solidFill>
                <a:latin typeface="Times New Roman"/>
                <a:cs typeface="Times New Roman"/>
              </a:rPr>
              <a:t>(2.7a)</a:t>
            </a:r>
            <a:endParaRPr sz="1000">
              <a:latin typeface="Times New Roman"/>
              <a:cs typeface="Times New Roman"/>
            </a:endParaRPr>
          </a:p>
          <a:p>
            <a:pPr>
              <a:lnSpc>
                <a:spcPct val="100000"/>
              </a:lnSpc>
            </a:pPr>
            <a:endParaRPr sz="1100">
              <a:latin typeface="Times New Roman"/>
              <a:cs typeface="Times New Roman"/>
            </a:endParaRPr>
          </a:p>
          <a:p>
            <a:pPr algn="just" marL="50800" marR="43180">
              <a:lnSpc>
                <a:spcPct val="130900"/>
              </a:lnSpc>
              <a:spcBef>
                <a:spcPts val="865"/>
              </a:spcBef>
            </a:pPr>
            <a:r>
              <a:rPr dirty="0" sz="1000">
                <a:solidFill>
                  <a:srgbClr val="010202"/>
                </a:solidFill>
                <a:latin typeface="Times New Roman"/>
                <a:cs typeface="Times New Roman"/>
              </a:rPr>
              <a:t>in which </a:t>
            </a:r>
            <a:r>
              <a:rPr dirty="0" sz="1000" spc="5" i="1">
                <a:solidFill>
                  <a:srgbClr val="010202"/>
                </a:solidFill>
                <a:latin typeface="Times New Roman"/>
                <a:cs typeface="Times New Roman"/>
              </a:rPr>
              <a:t>C</a:t>
            </a:r>
            <a:r>
              <a:rPr dirty="0" baseline="-33333" sz="1125" spc="7" i="1">
                <a:solidFill>
                  <a:srgbClr val="010202"/>
                </a:solidFill>
                <a:latin typeface="Times New Roman"/>
                <a:cs typeface="Times New Roman"/>
              </a:rPr>
              <a:t>p </a:t>
            </a:r>
            <a:r>
              <a:rPr dirty="0" sz="1000">
                <a:solidFill>
                  <a:srgbClr val="010202"/>
                </a:solidFill>
                <a:latin typeface="Times New Roman"/>
                <a:cs typeface="Times New Roman"/>
              </a:rPr>
              <a:t>and </a:t>
            </a:r>
            <a:r>
              <a:rPr dirty="0" sz="1000" i="1">
                <a:solidFill>
                  <a:srgbClr val="010202"/>
                </a:solidFill>
                <a:latin typeface="Times New Roman"/>
                <a:cs typeface="Times New Roman"/>
              </a:rPr>
              <a:t>C</a:t>
            </a:r>
            <a:r>
              <a:rPr dirty="0" baseline="-33333" sz="1125" i="1">
                <a:solidFill>
                  <a:srgbClr val="010202"/>
                </a:solidFill>
                <a:latin typeface="Times New Roman"/>
                <a:cs typeface="Times New Roman"/>
              </a:rPr>
              <a:t>v </a:t>
            </a:r>
            <a:r>
              <a:rPr dirty="0" sz="1000" spc="-5">
                <a:solidFill>
                  <a:srgbClr val="010202"/>
                </a:solidFill>
                <a:latin typeface="Times New Roman"/>
                <a:cs typeface="Times New Roman"/>
              </a:rPr>
              <a:t>are, </a:t>
            </a:r>
            <a:r>
              <a:rPr dirty="0" sz="1000" spc="-10">
                <a:solidFill>
                  <a:srgbClr val="010202"/>
                </a:solidFill>
                <a:latin typeface="Times New Roman"/>
                <a:cs typeface="Times New Roman"/>
              </a:rPr>
              <a:t>respectively, </a:t>
            </a:r>
            <a:r>
              <a:rPr dirty="0" sz="1000" spc="-5">
                <a:solidFill>
                  <a:srgbClr val="010202"/>
                </a:solidFill>
                <a:latin typeface="Times New Roman"/>
                <a:cs typeface="Times New Roman"/>
              </a:rPr>
              <a:t>the constant-pressure, and constant-volume molar  </a:t>
            </a:r>
            <a:r>
              <a:rPr dirty="0" sz="1000">
                <a:solidFill>
                  <a:srgbClr val="010202"/>
                </a:solidFill>
                <a:latin typeface="Times New Roman"/>
                <a:cs typeface="Times New Roman"/>
              </a:rPr>
              <a:t>heat capacities. Integration of Eq. (2.7a) between the states </a:t>
            </a:r>
            <a:r>
              <a:rPr dirty="0" sz="1000" spc="-10">
                <a:solidFill>
                  <a:srgbClr val="010202"/>
                </a:solidFill>
                <a:latin typeface="Times New Roman"/>
                <a:cs typeface="Times New Roman"/>
              </a:rPr>
              <a:t>(</a:t>
            </a:r>
            <a:r>
              <a:rPr dirty="0" sz="1000" spc="-10" i="1">
                <a:solidFill>
                  <a:srgbClr val="010202"/>
                </a:solidFill>
                <a:latin typeface="Times New Roman"/>
                <a:cs typeface="Times New Roman"/>
              </a:rPr>
              <a:t>T</a:t>
            </a:r>
            <a:r>
              <a:rPr dirty="0" baseline="-33333" sz="1125" spc="-15">
                <a:solidFill>
                  <a:srgbClr val="010202"/>
                </a:solidFill>
                <a:latin typeface="Times New Roman"/>
                <a:cs typeface="Times New Roman"/>
              </a:rPr>
              <a:t>2</a:t>
            </a:r>
            <a:r>
              <a:rPr dirty="0" sz="1000" spc="-10">
                <a:solidFill>
                  <a:srgbClr val="010202"/>
                </a:solidFill>
                <a:latin typeface="Times New Roman"/>
                <a:cs typeface="Times New Roman"/>
              </a:rPr>
              <a:t>, </a:t>
            </a:r>
            <a:r>
              <a:rPr dirty="0" sz="1000" spc="-10" i="1">
                <a:solidFill>
                  <a:srgbClr val="010202"/>
                </a:solidFill>
                <a:latin typeface="Times New Roman"/>
                <a:cs typeface="Times New Roman"/>
              </a:rPr>
              <a:t>P</a:t>
            </a:r>
            <a:r>
              <a:rPr dirty="0" sz="1000" spc="-10">
                <a:solidFill>
                  <a:srgbClr val="010202"/>
                </a:solidFill>
                <a:latin typeface="Times New Roman"/>
                <a:cs typeface="Times New Roman"/>
              </a:rPr>
              <a:t>) </a:t>
            </a:r>
            <a:r>
              <a:rPr dirty="0" sz="1000">
                <a:solidFill>
                  <a:srgbClr val="010202"/>
                </a:solidFill>
                <a:latin typeface="Times New Roman"/>
                <a:cs typeface="Times New Roman"/>
              </a:rPr>
              <a:t>and </a:t>
            </a:r>
            <a:r>
              <a:rPr dirty="0" sz="1000" spc="-5">
                <a:solidFill>
                  <a:srgbClr val="010202"/>
                </a:solidFill>
                <a:latin typeface="Times New Roman"/>
                <a:cs typeface="Times New Roman"/>
              </a:rPr>
              <a:t>(</a:t>
            </a:r>
            <a:r>
              <a:rPr dirty="0" sz="1000" spc="-5" i="1">
                <a:solidFill>
                  <a:srgbClr val="010202"/>
                </a:solidFill>
                <a:latin typeface="Times New Roman"/>
                <a:cs typeface="Times New Roman"/>
              </a:rPr>
              <a:t>T</a:t>
            </a:r>
            <a:r>
              <a:rPr dirty="0" baseline="-33333" sz="1125" spc="-7">
                <a:solidFill>
                  <a:srgbClr val="010202"/>
                </a:solidFill>
                <a:latin typeface="Times New Roman"/>
                <a:cs typeface="Times New Roman"/>
              </a:rPr>
              <a:t>1</a:t>
            </a:r>
            <a:r>
              <a:rPr dirty="0" sz="1000" spc="-5">
                <a:solidFill>
                  <a:srgbClr val="010202"/>
                </a:solidFill>
                <a:latin typeface="Times New Roman"/>
                <a:cs typeface="Times New Roman"/>
              </a:rPr>
              <a:t>, </a:t>
            </a:r>
            <a:r>
              <a:rPr dirty="0" sz="1000" spc="-10" i="1">
                <a:solidFill>
                  <a:srgbClr val="010202"/>
                </a:solidFill>
                <a:latin typeface="Times New Roman"/>
                <a:cs typeface="Times New Roman"/>
              </a:rPr>
              <a:t>P</a:t>
            </a:r>
            <a:r>
              <a:rPr dirty="0" sz="1000" spc="-10">
                <a:solidFill>
                  <a:srgbClr val="010202"/>
                </a:solidFill>
                <a:latin typeface="Times New Roman"/>
                <a:cs typeface="Times New Roman"/>
              </a:rPr>
              <a:t>) </a:t>
            </a:r>
            <a:r>
              <a:rPr dirty="0" sz="1000">
                <a:solidFill>
                  <a:srgbClr val="010202"/>
                </a:solidFill>
                <a:latin typeface="Times New Roman"/>
                <a:cs typeface="Times New Roman"/>
              </a:rPr>
              <a:t>gives the  </a:t>
            </a:r>
            <a:r>
              <a:rPr dirty="0" sz="1000" spc="-10">
                <a:solidFill>
                  <a:srgbClr val="010202"/>
                </a:solidFill>
                <a:latin typeface="Times New Roman"/>
                <a:cs typeface="Times New Roman"/>
              </a:rPr>
              <a:t>difference </a:t>
            </a:r>
            <a:r>
              <a:rPr dirty="0" sz="1000" spc="-5">
                <a:solidFill>
                  <a:srgbClr val="010202"/>
                </a:solidFill>
                <a:latin typeface="Times New Roman"/>
                <a:cs typeface="Times New Roman"/>
              </a:rPr>
              <a:t>between the molar enthalpies of the two states as</a:t>
            </a:r>
            <a:endParaRPr sz="1000">
              <a:latin typeface="Times New Roman"/>
              <a:cs typeface="Times New Roman"/>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406285" y="403099"/>
            <a:ext cx="4674235" cy="1152525"/>
          </a:xfrm>
          <a:prstGeom prst="rect">
            <a:avLst/>
          </a:prstGeom>
        </p:spPr>
        <p:txBody>
          <a:bodyPr wrap="square" lIns="0" tIns="12700" rIns="0" bIns="0" rtlCol="0" vert="horz">
            <a:spAutoFit/>
          </a:bodyPr>
          <a:lstStyle/>
          <a:p>
            <a:pPr marL="50800">
              <a:lnSpc>
                <a:spcPct val="100000"/>
              </a:lnSpc>
              <a:spcBef>
                <a:spcPts val="100"/>
              </a:spcBef>
            </a:pPr>
            <a:r>
              <a:rPr dirty="0" sz="1000">
                <a:solidFill>
                  <a:srgbClr val="231F20"/>
                </a:solidFill>
                <a:latin typeface="Times New Roman"/>
                <a:cs typeface="Times New Roman"/>
              </a:rPr>
              <a:t>134 </a:t>
            </a:r>
            <a:r>
              <a:rPr dirty="0" sz="1000" spc="-5" i="1">
                <a:solidFill>
                  <a:srgbClr val="231F20"/>
                </a:solidFill>
                <a:latin typeface="Times New Roman"/>
                <a:cs typeface="Times New Roman"/>
              </a:rPr>
              <a:t>Introduction </a:t>
            </a:r>
            <a:r>
              <a:rPr dirty="0" sz="1000" i="1">
                <a:solidFill>
                  <a:srgbClr val="231F20"/>
                </a:solidFill>
                <a:latin typeface="Times New Roman"/>
                <a:cs typeface="Times New Roman"/>
              </a:rPr>
              <a:t>to the Thermodynamics of</a:t>
            </a:r>
            <a:r>
              <a:rPr dirty="0" sz="1000" spc="-30" i="1">
                <a:solidFill>
                  <a:srgbClr val="231F20"/>
                </a:solidFill>
                <a:latin typeface="Times New Roman"/>
                <a:cs typeface="Times New Roman"/>
              </a:rPr>
              <a:t> </a:t>
            </a:r>
            <a:r>
              <a:rPr dirty="0" sz="1000" i="1">
                <a:solidFill>
                  <a:srgbClr val="231F20"/>
                </a:solidFill>
                <a:latin typeface="Times New Roman"/>
                <a:cs typeface="Times New Roman"/>
              </a:rPr>
              <a:t>Materials</a:t>
            </a:r>
            <a:endParaRPr sz="1000">
              <a:latin typeface="Times New Roman"/>
              <a:cs typeface="Times New Roman"/>
            </a:endParaRPr>
          </a:p>
          <a:p>
            <a:pPr marL="1870710" marR="612140" indent="-1250950">
              <a:lnSpc>
                <a:spcPct val="103499"/>
              </a:lnSpc>
              <a:spcBef>
                <a:spcPts val="819"/>
              </a:spcBef>
            </a:pPr>
            <a:r>
              <a:rPr dirty="0" sz="1000" b="1">
                <a:solidFill>
                  <a:srgbClr val="010202"/>
                </a:solidFill>
                <a:latin typeface="Times New Roman"/>
                <a:cs typeface="Times New Roman"/>
              </a:rPr>
              <a:t>6.4 ENTHALPY </a:t>
            </a:r>
            <a:r>
              <a:rPr dirty="0" sz="1000" spc="-5" b="1">
                <a:solidFill>
                  <a:srgbClr val="010202"/>
                </a:solidFill>
                <a:latin typeface="Times New Roman"/>
                <a:cs typeface="Times New Roman"/>
              </a:rPr>
              <a:t>AS A </a:t>
            </a:r>
            <a:r>
              <a:rPr dirty="0" sz="1000" b="1">
                <a:solidFill>
                  <a:srgbClr val="010202"/>
                </a:solidFill>
                <a:latin typeface="Times New Roman"/>
                <a:cs typeface="Times New Roman"/>
              </a:rPr>
              <a:t>FUNCTION OF </a:t>
            </a:r>
            <a:r>
              <a:rPr dirty="0" sz="1000" spc="-10" b="1">
                <a:solidFill>
                  <a:srgbClr val="010202"/>
                </a:solidFill>
                <a:latin typeface="Times New Roman"/>
                <a:cs typeface="Times New Roman"/>
              </a:rPr>
              <a:t>TEMPERATURE</a:t>
            </a:r>
            <a:r>
              <a:rPr dirty="0" sz="1000" spc="-165" b="1">
                <a:solidFill>
                  <a:srgbClr val="010202"/>
                </a:solidFill>
                <a:latin typeface="Times New Roman"/>
                <a:cs typeface="Times New Roman"/>
              </a:rPr>
              <a:t> </a:t>
            </a:r>
            <a:r>
              <a:rPr dirty="0" sz="1000" spc="-5" b="1">
                <a:solidFill>
                  <a:srgbClr val="010202"/>
                </a:solidFill>
                <a:latin typeface="Times New Roman"/>
                <a:cs typeface="Times New Roman"/>
              </a:rPr>
              <a:t>AND  </a:t>
            </a:r>
            <a:r>
              <a:rPr dirty="0" sz="1000" b="1">
                <a:solidFill>
                  <a:srgbClr val="010202"/>
                </a:solidFill>
                <a:latin typeface="Times New Roman"/>
                <a:cs typeface="Times New Roman"/>
              </a:rPr>
              <a:t>COMPOSITION</a:t>
            </a:r>
            <a:endParaRPr sz="1000">
              <a:latin typeface="Times New Roman"/>
              <a:cs typeface="Times New Roman"/>
            </a:endParaRPr>
          </a:p>
          <a:p>
            <a:pPr>
              <a:lnSpc>
                <a:spcPct val="100000"/>
              </a:lnSpc>
              <a:spcBef>
                <a:spcPts val="40"/>
              </a:spcBef>
            </a:pPr>
            <a:endParaRPr sz="1350">
              <a:latin typeface="Times New Roman"/>
              <a:cs typeface="Times New Roman"/>
            </a:endParaRPr>
          </a:p>
          <a:p>
            <a:pPr marL="50800">
              <a:lnSpc>
                <a:spcPct val="100000"/>
              </a:lnSpc>
            </a:pPr>
            <a:r>
              <a:rPr dirty="0" sz="1000" spc="-5">
                <a:solidFill>
                  <a:srgbClr val="010202"/>
                </a:solidFill>
                <a:latin typeface="Times New Roman"/>
                <a:cs typeface="Times New Roman"/>
              </a:rPr>
              <a:t>For</a:t>
            </a:r>
            <a:r>
              <a:rPr dirty="0" sz="1000" spc="30">
                <a:solidFill>
                  <a:srgbClr val="010202"/>
                </a:solidFill>
                <a:latin typeface="Times New Roman"/>
                <a:cs typeface="Times New Roman"/>
              </a:rPr>
              <a:t> </a:t>
            </a:r>
            <a:r>
              <a:rPr dirty="0" sz="1000">
                <a:solidFill>
                  <a:srgbClr val="010202"/>
                </a:solidFill>
                <a:latin typeface="Times New Roman"/>
                <a:cs typeface="Times New Roman"/>
              </a:rPr>
              <a:t>a</a:t>
            </a:r>
            <a:r>
              <a:rPr dirty="0" sz="1000" spc="35">
                <a:solidFill>
                  <a:srgbClr val="010202"/>
                </a:solidFill>
                <a:latin typeface="Times New Roman"/>
                <a:cs typeface="Times New Roman"/>
              </a:rPr>
              <a:t> </a:t>
            </a:r>
            <a:r>
              <a:rPr dirty="0" sz="1000" spc="-5">
                <a:solidFill>
                  <a:srgbClr val="010202"/>
                </a:solidFill>
                <a:latin typeface="Times New Roman"/>
                <a:cs typeface="Times New Roman"/>
              </a:rPr>
              <a:t>closed</a:t>
            </a:r>
            <a:r>
              <a:rPr dirty="0" sz="1000" spc="30">
                <a:solidFill>
                  <a:srgbClr val="010202"/>
                </a:solidFill>
                <a:latin typeface="Times New Roman"/>
                <a:cs typeface="Times New Roman"/>
              </a:rPr>
              <a:t> </a:t>
            </a:r>
            <a:r>
              <a:rPr dirty="0" sz="1000" spc="-5">
                <a:solidFill>
                  <a:srgbClr val="010202"/>
                </a:solidFill>
                <a:latin typeface="Times New Roman"/>
                <a:cs typeface="Times New Roman"/>
              </a:rPr>
              <a:t>system</a:t>
            </a:r>
            <a:r>
              <a:rPr dirty="0" sz="1000" spc="30">
                <a:solidFill>
                  <a:srgbClr val="010202"/>
                </a:solidFill>
                <a:latin typeface="Times New Roman"/>
                <a:cs typeface="Times New Roman"/>
              </a:rPr>
              <a:t> </a:t>
            </a:r>
            <a:r>
              <a:rPr dirty="0" sz="1000" spc="-5">
                <a:solidFill>
                  <a:srgbClr val="010202"/>
                </a:solidFill>
                <a:latin typeface="Times New Roman"/>
                <a:cs typeface="Times New Roman"/>
              </a:rPr>
              <a:t>of</a:t>
            </a:r>
            <a:r>
              <a:rPr dirty="0" sz="1000" spc="30">
                <a:solidFill>
                  <a:srgbClr val="010202"/>
                </a:solidFill>
                <a:latin typeface="Times New Roman"/>
                <a:cs typeface="Times New Roman"/>
              </a:rPr>
              <a:t> </a:t>
            </a:r>
            <a:r>
              <a:rPr dirty="0" sz="1000" spc="-5">
                <a:solidFill>
                  <a:srgbClr val="010202"/>
                </a:solidFill>
                <a:latin typeface="Times New Roman"/>
                <a:cs typeface="Times New Roman"/>
              </a:rPr>
              <a:t>fixed</a:t>
            </a:r>
            <a:r>
              <a:rPr dirty="0" sz="1000" spc="35">
                <a:solidFill>
                  <a:srgbClr val="010202"/>
                </a:solidFill>
                <a:latin typeface="Times New Roman"/>
                <a:cs typeface="Times New Roman"/>
              </a:rPr>
              <a:t> </a:t>
            </a:r>
            <a:r>
              <a:rPr dirty="0" sz="1000" spc="-5">
                <a:solidFill>
                  <a:srgbClr val="010202"/>
                </a:solidFill>
                <a:latin typeface="Times New Roman"/>
                <a:cs typeface="Times New Roman"/>
              </a:rPr>
              <a:t>composition</a:t>
            </a:r>
            <a:r>
              <a:rPr dirty="0" sz="1000" spc="35">
                <a:solidFill>
                  <a:srgbClr val="010202"/>
                </a:solidFill>
                <a:latin typeface="Times New Roman"/>
                <a:cs typeface="Times New Roman"/>
              </a:rPr>
              <a:t> </a:t>
            </a:r>
            <a:r>
              <a:rPr dirty="0" sz="1000" spc="-10">
                <a:solidFill>
                  <a:srgbClr val="010202"/>
                </a:solidFill>
                <a:latin typeface="Times New Roman"/>
                <a:cs typeface="Times New Roman"/>
              </a:rPr>
              <a:t>undergoing</a:t>
            </a:r>
            <a:r>
              <a:rPr dirty="0" sz="1000" spc="30">
                <a:solidFill>
                  <a:srgbClr val="010202"/>
                </a:solidFill>
                <a:latin typeface="Times New Roman"/>
                <a:cs typeface="Times New Roman"/>
              </a:rPr>
              <a:t> </a:t>
            </a:r>
            <a:r>
              <a:rPr dirty="0" sz="1000">
                <a:solidFill>
                  <a:srgbClr val="010202"/>
                </a:solidFill>
                <a:latin typeface="Times New Roman"/>
                <a:cs typeface="Times New Roman"/>
              </a:rPr>
              <a:t>a</a:t>
            </a:r>
            <a:r>
              <a:rPr dirty="0" sz="1000" spc="35">
                <a:solidFill>
                  <a:srgbClr val="010202"/>
                </a:solidFill>
                <a:latin typeface="Times New Roman"/>
                <a:cs typeface="Times New Roman"/>
              </a:rPr>
              <a:t> </a:t>
            </a:r>
            <a:r>
              <a:rPr dirty="0" sz="1000" spc="-5">
                <a:solidFill>
                  <a:srgbClr val="010202"/>
                </a:solidFill>
                <a:latin typeface="Times New Roman"/>
                <a:cs typeface="Times New Roman"/>
              </a:rPr>
              <a:t>change</a:t>
            </a:r>
            <a:r>
              <a:rPr dirty="0" sz="1000" spc="30">
                <a:solidFill>
                  <a:srgbClr val="010202"/>
                </a:solidFill>
                <a:latin typeface="Times New Roman"/>
                <a:cs typeface="Times New Roman"/>
              </a:rPr>
              <a:t> </a:t>
            </a:r>
            <a:r>
              <a:rPr dirty="0" sz="1000" spc="-5">
                <a:solidFill>
                  <a:srgbClr val="010202"/>
                </a:solidFill>
                <a:latin typeface="Times New Roman"/>
                <a:cs typeface="Times New Roman"/>
              </a:rPr>
              <a:t>in</a:t>
            </a:r>
            <a:r>
              <a:rPr dirty="0" sz="1000" spc="35">
                <a:solidFill>
                  <a:srgbClr val="010202"/>
                </a:solidFill>
                <a:latin typeface="Times New Roman"/>
                <a:cs typeface="Times New Roman"/>
              </a:rPr>
              <a:t> </a:t>
            </a:r>
            <a:r>
              <a:rPr dirty="0" sz="1000" spc="-5">
                <a:solidFill>
                  <a:srgbClr val="010202"/>
                </a:solidFill>
                <a:latin typeface="Times New Roman"/>
                <a:cs typeface="Times New Roman"/>
              </a:rPr>
              <a:t>temperature</a:t>
            </a:r>
            <a:r>
              <a:rPr dirty="0" sz="1000" spc="35">
                <a:solidFill>
                  <a:srgbClr val="010202"/>
                </a:solidFill>
                <a:latin typeface="Times New Roman"/>
                <a:cs typeface="Times New Roman"/>
              </a:rPr>
              <a:t> </a:t>
            </a:r>
            <a:r>
              <a:rPr dirty="0" sz="1000" spc="-5">
                <a:solidFill>
                  <a:srgbClr val="010202"/>
                </a:solidFill>
                <a:latin typeface="Times New Roman"/>
                <a:cs typeface="Times New Roman"/>
              </a:rPr>
              <a:t>from</a:t>
            </a:r>
            <a:r>
              <a:rPr dirty="0" sz="1000" spc="30">
                <a:solidFill>
                  <a:srgbClr val="010202"/>
                </a:solidFill>
                <a:latin typeface="Times New Roman"/>
                <a:cs typeface="Times New Roman"/>
              </a:rPr>
              <a:t> </a:t>
            </a:r>
            <a:r>
              <a:rPr dirty="0" sz="1000" spc="-5" i="1">
                <a:solidFill>
                  <a:srgbClr val="010202"/>
                </a:solidFill>
                <a:latin typeface="Times New Roman"/>
                <a:cs typeface="Times New Roman"/>
              </a:rPr>
              <a:t>T</a:t>
            </a:r>
            <a:r>
              <a:rPr dirty="0" baseline="-33333" sz="1125" spc="-7">
                <a:solidFill>
                  <a:srgbClr val="010202"/>
                </a:solidFill>
                <a:latin typeface="Times New Roman"/>
                <a:cs typeface="Times New Roman"/>
              </a:rPr>
              <a:t>1</a:t>
            </a:r>
            <a:r>
              <a:rPr dirty="0" baseline="-33333" sz="1125" spc="142">
                <a:solidFill>
                  <a:srgbClr val="010202"/>
                </a:solidFill>
                <a:latin typeface="Times New Roman"/>
                <a:cs typeface="Times New Roman"/>
              </a:rPr>
              <a:t> </a:t>
            </a:r>
            <a:r>
              <a:rPr dirty="0" sz="1000" spc="-5">
                <a:solidFill>
                  <a:srgbClr val="010202"/>
                </a:solidFill>
                <a:latin typeface="Times New Roman"/>
                <a:cs typeface="Times New Roman"/>
              </a:rPr>
              <a:t>to</a:t>
            </a:r>
            <a:endParaRPr sz="1000">
              <a:latin typeface="Times New Roman"/>
              <a:cs typeface="Times New Roman"/>
            </a:endParaRPr>
          </a:p>
          <a:p>
            <a:pPr marL="50800">
              <a:lnSpc>
                <a:spcPct val="100000"/>
              </a:lnSpc>
              <a:spcBef>
                <a:spcPts val="370"/>
              </a:spcBef>
            </a:pPr>
            <a:r>
              <a:rPr dirty="0" sz="1000" spc="-5" i="1">
                <a:solidFill>
                  <a:srgbClr val="010202"/>
                </a:solidFill>
                <a:latin typeface="Times New Roman"/>
                <a:cs typeface="Times New Roman"/>
              </a:rPr>
              <a:t>T</a:t>
            </a:r>
            <a:r>
              <a:rPr dirty="0" baseline="-33333" sz="1125" spc="-7">
                <a:solidFill>
                  <a:srgbClr val="010202"/>
                </a:solidFill>
                <a:latin typeface="Times New Roman"/>
                <a:cs typeface="Times New Roman"/>
              </a:rPr>
              <a:t>2 </a:t>
            </a:r>
            <a:r>
              <a:rPr dirty="0" sz="1000" spc="-5">
                <a:solidFill>
                  <a:srgbClr val="010202"/>
                </a:solidFill>
                <a:latin typeface="Times New Roman"/>
                <a:cs typeface="Times New Roman"/>
              </a:rPr>
              <a:t>at the constant pressure </a:t>
            </a:r>
            <a:r>
              <a:rPr dirty="0" sz="1000" spc="-65" i="1">
                <a:solidFill>
                  <a:srgbClr val="010202"/>
                </a:solidFill>
                <a:latin typeface="Times New Roman"/>
                <a:cs typeface="Times New Roman"/>
              </a:rPr>
              <a:t>P, </a:t>
            </a:r>
            <a:r>
              <a:rPr dirty="0" sz="1000" spc="-5">
                <a:solidFill>
                  <a:srgbClr val="010202"/>
                </a:solidFill>
                <a:latin typeface="Times New Roman"/>
                <a:cs typeface="Times New Roman"/>
              </a:rPr>
              <a:t>integration of Eq. (2.7) gives Eq.</a:t>
            </a:r>
            <a:r>
              <a:rPr dirty="0" sz="1000" spc="105">
                <a:solidFill>
                  <a:srgbClr val="010202"/>
                </a:solidFill>
                <a:latin typeface="Times New Roman"/>
                <a:cs typeface="Times New Roman"/>
              </a:rPr>
              <a:t> </a:t>
            </a:r>
            <a:r>
              <a:rPr dirty="0" sz="1000" spc="-5">
                <a:solidFill>
                  <a:srgbClr val="010202"/>
                </a:solidFill>
                <a:latin typeface="Times New Roman"/>
                <a:cs typeface="Times New Roman"/>
              </a:rPr>
              <a:t>(6.1):</a:t>
            </a:r>
            <a:endParaRPr sz="1000">
              <a:latin typeface="Times New Roman"/>
              <a:cs typeface="Times New Roman"/>
            </a:endParaRPr>
          </a:p>
        </p:txBody>
      </p:sp>
      <p:sp>
        <p:nvSpPr>
          <p:cNvPr id="3" name="object 3"/>
          <p:cNvSpPr txBox="1"/>
          <p:nvPr/>
        </p:nvSpPr>
        <p:spPr>
          <a:xfrm>
            <a:off x="4607559" y="2087676"/>
            <a:ext cx="269240"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(6.1)</a:t>
            </a:r>
            <a:endParaRPr sz="1000">
              <a:latin typeface="Times New Roman"/>
              <a:cs typeface="Times New Roman"/>
            </a:endParaRPr>
          </a:p>
        </p:txBody>
      </p:sp>
      <p:sp>
        <p:nvSpPr>
          <p:cNvPr id="4" name="object 4"/>
          <p:cNvSpPr txBox="1"/>
          <p:nvPr/>
        </p:nvSpPr>
        <p:spPr>
          <a:xfrm>
            <a:off x="419100" y="2649016"/>
            <a:ext cx="4652010" cy="1139825"/>
          </a:xfrm>
          <a:prstGeom prst="rect">
            <a:avLst/>
          </a:prstGeom>
        </p:spPr>
        <p:txBody>
          <a:bodyPr wrap="square" lIns="0" tIns="12700" rIns="0" bIns="0" rtlCol="0" vert="horz">
            <a:spAutoFit/>
          </a:bodyPr>
          <a:lstStyle/>
          <a:p>
            <a:pPr marL="38100" marR="39370">
              <a:lnSpc>
                <a:spcPct val="100000"/>
              </a:lnSpc>
              <a:spcBef>
                <a:spcPts val="100"/>
              </a:spcBef>
            </a:pPr>
            <a:r>
              <a:rPr dirty="0" sz="1000" spc="-5">
                <a:solidFill>
                  <a:srgbClr val="010202"/>
                </a:solidFill>
                <a:latin typeface="Times New Roman"/>
                <a:cs typeface="Times New Roman"/>
              </a:rPr>
              <a:t>O</a:t>
            </a:r>
            <a:r>
              <a:rPr dirty="0" sz="1000" spc="-5" i="1">
                <a:solidFill>
                  <a:srgbClr val="010202"/>
                </a:solidFill>
                <a:latin typeface="Times New Roman"/>
                <a:cs typeface="Times New Roman"/>
              </a:rPr>
              <a:t>H </a:t>
            </a:r>
            <a:r>
              <a:rPr dirty="0" sz="1000">
                <a:solidFill>
                  <a:srgbClr val="010202"/>
                </a:solidFill>
                <a:latin typeface="Times New Roman"/>
                <a:cs typeface="Times New Roman"/>
              </a:rPr>
              <a:t>is thus the area under a plot of </a:t>
            </a:r>
            <a:r>
              <a:rPr dirty="0" sz="1000" spc="5" i="1">
                <a:solidFill>
                  <a:srgbClr val="010202"/>
                </a:solidFill>
                <a:latin typeface="Times New Roman"/>
                <a:cs typeface="Times New Roman"/>
              </a:rPr>
              <a:t>C</a:t>
            </a:r>
            <a:r>
              <a:rPr dirty="0" baseline="-33333" sz="1125" spc="7" i="1">
                <a:solidFill>
                  <a:srgbClr val="010202"/>
                </a:solidFill>
                <a:latin typeface="Times New Roman"/>
                <a:cs typeface="Times New Roman"/>
              </a:rPr>
              <a:t>p </a:t>
            </a:r>
            <a:r>
              <a:rPr dirty="0" sz="1000" spc="-5">
                <a:solidFill>
                  <a:srgbClr val="010202"/>
                </a:solidFill>
                <a:latin typeface="Times New Roman"/>
                <a:cs typeface="Times New Roman"/>
              </a:rPr>
              <a:t>vs. </a:t>
            </a:r>
            <a:r>
              <a:rPr dirty="0" sz="1000" spc="-5" i="1">
                <a:solidFill>
                  <a:srgbClr val="010202"/>
                </a:solidFill>
                <a:latin typeface="Times New Roman"/>
                <a:cs typeface="Times New Roman"/>
              </a:rPr>
              <a:t>T </a:t>
            </a:r>
            <a:r>
              <a:rPr dirty="0" sz="1000">
                <a:solidFill>
                  <a:srgbClr val="010202"/>
                </a:solidFill>
                <a:latin typeface="Times New Roman"/>
                <a:cs typeface="Times New Roman"/>
              </a:rPr>
              <a:t>between the limits </a:t>
            </a:r>
            <a:r>
              <a:rPr dirty="0" sz="1000" spc="-5" i="1">
                <a:solidFill>
                  <a:srgbClr val="010202"/>
                </a:solidFill>
                <a:latin typeface="Times New Roman"/>
                <a:cs typeface="Times New Roman"/>
              </a:rPr>
              <a:t>T</a:t>
            </a:r>
            <a:r>
              <a:rPr dirty="0" baseline="-33333" sz="1125" spc="-7">
                <a:solidFill>
                  <a:srgbClr val="010202"/>
                </a:solidFill>
                <a:latin typeface="Times New Roman"/>
                <a:cs typeface="Times New Roman"/>
              </a:rPr>
              <a:t>1 </a:t>
            </a:r>
            <a:r>
              <a:rPr dirty="0" sz="1000">
                <a:solidFill>
                  <a:srgbClr val="010202"/>
                </a:solidFill>
                <a:latin typeface="Times New Roman"/>
                <a:cs typeface="Times New Roman"/>
              </a:rPr>
              <a:t>and </a:t>
            </a:r>
            <a:r>
              <a:rPr dirty="0" sz="1000" spc="-5" i="1">
                <a:solidFill>
                  <a:srgbClr val="010202"/>
                </a:solidFill>
                <a:latin typeface="Times New Roman"/>
                <a:cs typeface="Times New Roman"/>
              </a:rPr>
              <a:t>T </a:t>
            </a:r>
            <a:r>
              <a:rPr dirty="0" baseline="-33333" sz="1125" spc="7">
                <a:solidFill>
                  <a:srgbClr val="010202"/>
                </a:solidFill>
                <a:latin typeface="Times New Roman"/>
                <a:cs typeface="Times New Roman"/>
              </a:rPr>
              <a:t>2</a:t>
            </a:r>
            <a:r>
              <a:rPr dirty="0" sz="1000" spc="5">
                <a:solidFill>
                  <a:srgbClr val="010202"/>
                </a:solidFill>
                <a:latin typeface="Times New Roman"/>
                <a:cs typeface="Times New Roman"/>
              </a:rPr>
              <a:t>, </a:t>
            </a:r>
            <a:r>
              <a:rPr dirty="0" sz="1000" spc="-5">
                <a:solidFill>
                  <a:srgbClr val="010202"/>
                </a:solidFill>
                <a:latin typeface="Times New Roman"/>
                <a:cs typeface="Times New Roman"/>
              </a:rPr>
              <a:t>and, from  </a:t>
            </a:r>
            <a:r>
              <a:rPr dirty="0" sz="1000">
                <a:solidFill>
                  <a:srgbClr val="010202"/>
                </a:solidFill>
                <a:latin typeface="Times New Roman"/>
                <a:cs typeface="Times New Roman"/>
              </a:rPr>
              <a:t>Eq. (2.7), O</a:t>
            </a:r>
            <a:r>
              <a:rPr dirty="0" sz="1000" i="1">
                <a:solidFill>
                  <a:srgbClr val="010202"/>
                </a:solidFill>
                <a:latin typeface="Times New Roman"/>
                <a:cs typeface="Times New Roman"/>
              </a:rPr>
              <a:t>H</a:t>
            </a:r>
            <a:r>
              <a:rPr dirty="0" sz="1000">
                <a:solidFill>
                  <a:srgbClr val="010202"/>
                </a:solidFill>
                <a:latin typeface="Times New Roman"/>
                <a:cs typeface="Times New Roman"/>
              </a:rPr>
              <a:t>=</a:t>
            </a:r>
            <a:r>
              <a:rPr dirty="0" sz="1000" i="1">
                <a:solidFill>
                  <a:srgbClr val="010202"/>
                </a:solidFill>
                <a:latin typeface="Times New Roman"/>
                <a:cs typeface="Times New Roman"/>
              </a:rPr>
              <a:t>q</a:t>
            </a:r>
            <a:r>
              <a:rPr dirty="0" baseline="-33333" sz="1125" i="1">
                <a:solidFill>
                  <a:srgbClr val="010202"/>
                </a:solidFill>
                <a:latin typeface="Times New Roman"/>
                <a:cs typeface="Times New Roman"/>
              </a:rPr>
              <a:t>p</a:t>
            </a:r>
            <a:r>
              <a:rPr dirty="0" sz="1000">
                <a:solidFill>
                  <a:srgbClr val="010202"/>
                </a:solidFill>
                <a:latin typeface="Times New Roman"/>
                <a:cs typeface="Times New Roman"/>
              </a:rPr>
              <a:t>, </a:t>
            </a:r>
            <a:r>
              <a:rPr dirty="0" sz="1000" spc="-5">
                <a:solidFill>
                  <a:srgbClr val="010202"/>
                </a:solidFill>
                <a:latin typeface="Times New Roman"/>
                <a:cs typeface="Times New Roman"/>
              </a:rPr>
              <a:t>which is simply the amount of heat required to increase the  temperature of </a:t>
            </a:r>
            <a:r>
              <a:rPr dirty="0" sz="1000">
                <a:solidFill>
                  <a:srgbClr val="010202"/>
                </a:solidFill>
                <a:latin typeface="Times New Roman"/>
                <a:cs typeface="Times New Roman"/>
              </a:rPr>
              <a:t>1 </a:t>
            </a:r>
            <a:r>
              <a:rPr dirty="0" sz="1000" spc="-5">
                <a:solidFill>
                  <a:srgbClr val="010202"/>
                </a:solidFill>
                <a:latin typeface="Times New Roman"/>
                <a:cs typeface="Times New Roman"/>
              </a:rPr>
              <a:t>mole of the system from </a:t>
            </a:r>
            <a:r>
              <a:rPr dirty="0" sz="1000" spc="-5" i="1">
                <a:solidFill>
                  <a:srgbClr val="010202"/>
                </a:solidFill>
                <a:latin typeface="Times New Roman"/>
                <a:cs typeface="Times New Roman"/>
              </a:rPr>
              <a:t>T</a:t>
            </a:r>
            <a:r>
              <a:rPr dirty="0" baseline="-33333" sz="1125" spc="-7">
                <a:solidFill>
                  <a:srgbClr val="010202"/>
                </a:solidFill>
                <a:latin typeface="Times New Roman"/>
                <a:cs typeface="Times New Roman"/>
              </a:rPr>
              <a:t>1 </a:t>
            </a:r>
            <a:r>
              <a:rPr dirty="0" sz="1000">
                <a:solidFill>
                  <a:srgbClr val="010202"/>
                </a:solidFill>
                <a:latin typeface="Times New Roman"/>
                <a:cs typeface="Times New Roman"/>
              </a:rPr>
              <a:t>to </a:t>
            </a:r>
            <a:r>
              <a:rPr dirty="0" sz="1000" spc="-5" i="1">
                <a:solidFill>
                  <a:srgbClr val="010202"/>
                </a:solidFill>
                <a:latin typeface="Times New Roman"/>
                <a:cs typeface="Times New Roman"/>
              </a:rPr>
              <a:t>T</a:t>
            </a:r>
            <a:r>
              <a:rPr dirty="0" baseline="-33333" sz="1125" spc="-7">
                <a:solidFill>
                  <a:srgbClr val="010202"/>
                </a:solidFill>
                <a:latin typeface="Times New Roman"/>
                <a:cs typeface="Times New Roman"/>
              </a:rPr>
              <a:t>2 </a:t>
            </a:r>
            <a:r>
              <a:rPr dirty="0" sz="1000" spc="-5">
                <a:solidFill>
                  <a:srgbClr val="010202"/>
                </a:solidFill>
                <a:latin typeface="Times New Roman"/>
                <a:cs typeface="Times New Roman"/>
              </a:rPr>
              <a:t>at the constant pressure</a:t>
            </a:r>
            <a:r>
              <a:rPr dirty="0" sz="1000" spc="135">
                <a:solidFill>
                  <a:srgbClr val="010202"/>
                </a:solidFill>
                <a:latin typeface="Times New Roman"/>
                <a:cs typeface="Times New Roman"/>
              </a:rPr>
              <a:t> </a:t>
            </a:r>
            <a:r>
              <a:rPr dirty="0" sz="1000" spc="-130" i="1">
                <a:solidFill>
                  <a:srgbClr val="010202"/>
                </a:solidFill>
                <a:latin typeface="Times New Roman"/>
                <a:cs typeface="Times New Roman"/>
              </a:rPr>
              <a:t>P.</a:t>
            </a:r>
            <a:endParaRPr sz="1000">
              <a:latin typeface="Times New Roman"/>
              <a:cs typeface="Times New Roman"/>
            </a:endParaRPr>
          </a:p>
          <a:p>
            <a:pPr algn="just" marL="38100" marR="30480" indent="127000">
              <a:lnSpc>
                <a:spcPct val="100000"/>
              </a:lnSpc>
              <a:spcBef>
                <a:spcPts val="370"/>
              </a:spcBef>
            </a:pPr>
            <a:r>
              <a:rPr dirty="0" sz="1000">
                <a:solidFill>
                  <a:srgbClr val="010202"/>
                </a:solidFill>
                <a:latin typeface="Times New Roman"/>
                <a:cs typeface="Times New Roman"/>
              </a:rPr>
              <a:t>When a system </a:t>
            </a:r>
            <a:r>
              <a:rPr dirty="0" sz="1000" spc="-5">
                <a:solidFill>
                  <a:srgbClr val="010202"/>
                </a:solidFill>
                <a:latin typeface="Times New Roman"/>
                <a:cs typeface="Times New Roman"/>
              </a:rPr>
              <a:t>undergoes </a:t>
            </a:r>
            <a:r>
              <a:rPr dirty="0" sz="1000">
                <a:solidFill>
                  <a:srgbClr val="010202"/>
                </a:solidFill>
                <a:latin typeface="Times New Roman"/>
                <a:cs typeface="Times New Roman"/>
              </a:rPr>
              <a:t>a chemical reaction or a phase transformation at </a:t>
            </a:r>
            <a:r>
              <a:rPr dirty="0" sz="1000" spc="-5">
                <a:solidFill>
                  <a:srgbClr val="010202"/>
                </a:solidFill>
                <a:latin typeface="Times New Roman"/>
                <a:cs typeface="Times New Roman"/>
              </a:rPr>
              <a:t>constant  temperature and pressure, e.g., the reaction </a:t>
            </a:r>
            <a:r>
              <a:rPr dirty="0" sz="1000" i="1">
                <a:solidFill>
                  <a:srgbClr val="010202"/>
                </a:solidFill>
                <a:latin typeface="Times New Roman"/>
                <a:cs typeface="Times New Roman"/>
              </a:rPr>
              <a:t>A+B=AB, </a:t>
            </a:r>
            <a:r>
              <a:rPr dirty="0" sz="1000" spc="-5">
                <a:solidFill>
                  <a:srgbClr val="010202"/>
                </a:solidFill>
                <a:latin typeface="Times New Roman"/>
                <a:cs typeface="Times New Roman"/>
              </a:rPr>
              <a:t>O</a:t>
            </a:r>
            <a:r>
              <a:rPr dirty="0" sz="1000" spc="-5" i="1">
                <a:solidFill>
                  <a:srgbClr val="010202"/>
                </a:solidFill>
                <a:latin typeface="Times New Roman"/>
                <a:cs typeface="Times New Roman"/>
              </a:rPr>
              <a:t>H </a:t>
            </a:r>
            <a:r>
              <a:rPr dirty="0" sz="1000">
                <a:solidFill>
                  <a:srgbClr val="010202"/>
                </a:solidFill>
                <a:latin typeface="Times New Roman"/>
                <a:cs typeface="Times New Roman"/>
              </a:rPr>
              <a:t>is the </a:t>
            </a:r>
            <a:r>
              <a:rPr dirty="0" sz="1000" spc="-5">
                <a:solidFill>
                  <a:srgbClr val="010202"/>
                </a:solidFill>
                <a:latin typeface="Times New Roman"/>
                <a:cs typeface="Times New Roman"/>
              </a:rPr>
              <a:t>difference </a:t>
            </a:r>
            <a:r>
              <a:rPr dirty="0" sz="1000">
                <a:solidFill>
                  <a:srgbClr val="010202"/>
                </a:solidFill>
                <a:latin typeface="Times New Roman"/>
                <a:cs typeface="Times New Roman"/>
              </a:rPr>
              <a:t>between the  enthalpy of the products of the reaction (the state 2), and the enthalpy of the reactants</a:t>
            </a:r>
            <a:r>
              <a:rPr dirty="0" sz="1000" spc="-95">
                <a:solidFill>
                  <a:srgbClr val="010202"/>
                </a:solidFill>
                <a:latin typeface="Times New Roman"/>
                <a:cs typeface="Times New Roman"/>
              </a:rPr>
              <a:t> </a:t>
            </a:r>
            <a:r>
              <a:rPr dirty="0" sz="1000">
                <a:solidFill>
                  <a:srgbClr val="010202"/>
                </a:solidFill>
                <a:latin typeface="Times New Roman"/>
                <a:cs typeface="Times New Roman"/>
              </a:rPr>
              <a:t>(the  </a:t>
            </a:r>
            <a:r>
              <a:rPr dirty="0" sz="1000" spc="-5">
                <a:solidFill>
                  <a:srgbClr val="010202"/>
                </a:solidFill>
                <a:latin typeface="Times New Roman"/>
                <a:cs typeface="Times New Roman"/>
              </a:rPr>
              <a:t>state 1),</a:t>
            </a:r>
            <a:r>
              <a:rPr dirty="0" sz="1000" spc="-10">
                <a:solidFill>
                  <a:srgbClr val="010202"/>
                </a:solidFill>
                <a:latin typeface="Times New Roman"/>
                <a:cs typeface="Times New Roman"/>
              </a:rPr>
              <a:t> </a:t>
            </a:r>
            <a:r>
              <a:rPr dirty="0" sz="1000" spc="-5">
                <a:solidFill>
                  <a:srgbClr val="010202"/>
                </a:solidFill>
                <a:latin typeface="Times New Roman"/>
                <a:cs typeface="Times New Roman"/>
              </a:rPr>
              <a:t>i.e.,</a:t>
            </a:r>
            <a:endParaRPr sz="1000">
              <a:latin typeface="Times New Roman"/>
              <a:cs typeface="Times New Roman"/>
            </a:endParaRPr>
          </a:p>
        </p:txBody>
      </p:sp>
      <p:sp>
        <p:nvSpPr>
          <p:cNvPr id="5" name="object 5"/>
          <p:cNvSpPr/>
          <p:nvPr/>
        </p:nvSpPr>
        <p:spPr>
          <a:xfrm>
            <a:off x="1293812" y="4247832"/>
            <a:ext cx="2466975" cy="133350"/>
          </a:xfrm>
          <a:prstGeom prst="rect">
            <a:avLst/>
          </a:prstGeom>
          <a:blipFill>
            <a:blip r:embed="rId2" cstate="print"/>
            <a:stretch>
              <a:fillRect/>
            </a:stretch>
          </a:blipFill>
        </p:spPr>
        <p:txBody>
          <a:bodyPr wrap="square" lIns="0" tIns="0" rIns="0" bIns="0" rtlCol="0"/>
          <a:lstStyle/>
          <a:p/>
        </p:txBody>
      </p:sp>
      <p:sp>
        <p:nvSpPr>
          <p:cNvPr id="6" name="object 6"/>
          <p:cNvSpPr txBox="1"/>
          <p:nvPr/>
        </p:nvSpPr>
        <p:spPr>
          <a:xfrm>
            <a:off x="4721859" y="4238307"/>
            <a:ext cx="269240"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(6.8)</a:t>
            </a:r>
            <a:endParaRPr sz="1000">
              <a:latin typeface="Times New Roman"/>
              <a:cs typeface="Times New Roman"/>
            </a:endParaRPr>
          </a:p>
        </p:txBody>
      </p:sp>
      <p:sp>
        <p:nvSpPr>
          <p:cNvPr id="7" name="object 7"/>
          <p:cNvSpPr txBox="1"/>
          <p:nvPr/>
        </p:nvSpPr>
        <p:spPr>
          <a:xfrm>
            <a:off x="444245" y="4835207"/>
            <a:ext cx="4599940" cy="1092200"/>
          </a:xfrm>
          <a:prstGeom prst="rect">
            <a:avLst/>
          </a:prstGeom>
        </p:spPr>
        <p:txBody>
          <a:bodyPr wrap="square" lIns="0" tIns="12700" rIns="0" bIns="0" rtlCol="0" vert="horz">
            <a:spAutoFit/>
          </a:bodyPr>
          <a:lstStyle/>
          <a:p>
            <a:pPr algn="just" marL="12700" marR="5080">
              <a:lnSpc>
                <a:spcPct val="100000"/>
              </a:lnSpc>
              <a:spcBef>
                <a:spcPts val="100"/>
              </a:spcBef>
            </a:pPr>
            <a:r>
              <a:rPr dirty="0" sz="1000" spc="-5">
                <a:solidFill>
                  <a:srgbClr val="010202"/>
                </a:solidFill>
                <a:latin typeface="Times New Roman"/>
                <a:cs typeface="Times New Roman"/>
              </a:rPr>
              <a:t>and Eq. (6.8) is </a:t>
            </a:r>
            <a:r>
              <a:rPr dirty="0" sz="1000">
                <a:solidFill>
                  <a:srgbClr val="010202"/>
                </a:solidFill>
                <a:latin typeface="Times New Roman"/>
                <a:cs typeface="Times New Roman"/>
              </a:rPr>
              <a:t>a </a:t>
            </a:r>
            <a:r>
              <a:rPr dirty="0" sz="1000" spc="-5">
                <a:solidFill>
                  <a:srgbClr val="010202"/>
                </a:solidFill>
                <a:latin typeface="Times New Roman"/>
                <a:cs typeface="Times New Roman"/>
              </a:rPr>
              <a:t>statement of </a:t>
            </a:r>
            <a:r>
              <a:rPr dirty="0" sz="1000" spc="-15">
                <a:solidFill>
                  <a:srgbClr val="010202"/>
                </a:solidFill>
                <a:latin typeface="Times New Roman"/>
                <a:cs typeface="Times New Roman"/>
              </a:rPr>
              <a:t>Hess’s </a:t>
            </a:r>
            <a:r>
              <a:rPr dirty="0" sz="1000" spc="-20">
                <a:solidFill>
                  <a:srgbClr val="010202"/>
                </a:solidFill>
                <a:latin typeface="Times New Roman"/>
                <a:cs typeface="Times New Roman"/>
              </a:rPr>
              <a:t>law. </a:t>
            </a:r>
            <a:r>
              <a:rPr dirty="0" sz="1000" spc="-5">
                <a:solidFill>
                  <a:srgbClr val="010202"/>
                </a:solidFill>
                <a:latin typeface="Times New Roman"/>
                <a:cs typeface="Times New Roman"/>
              </a:rPr>
              <a:t>If O</a:t>
            </a:r>
            <a:r>
              <a:rPr dirty="0" sz="1000" spc="-5" i="1">
                <a:solidFill>
                  <a:srgbClr val="010202"/>
                </a:solidFill>
                <a:latin typeface="Times New Roman"/>
                <a:cs typeface="Times New Roman"/>
              </a:rPr>
              <a:t>H </a:t>
            </a:r>
            <a:r>
              <a:rPr dirty="0" sz="1000">
                <a:solidFill>
                  <a:srgbClr val="010202"/>
                </a:solidFill>
                <a:latin typeface="Times New Roman"/>
                <a:cs typeface="Times New Roman"/>
              </a:rPr>
              <a:t>is a positive quantity the reaction causes  </a:t>
            </a:r>
            <a:r>
              <a:rPr dirty="0" sz="1000" spc="-5">
                <a:solidFill>
                  <a:srgbClr val="010202"/>
                </a:solidFill>
                <a:latin typeface="Times New Roman"/>
                <a:cs typeface="Times New Roman"/>
              </a:rPr>
              <a:t>the system to absorb heat from its thermostatting heat bath, and the reaction is thus  </a:t>
            </a:r>
            <a:r>
              <a:rPr dirty="0" sz="1000" spc="-5" i="1">
                <a:solidFill>
                  <a:srgbClr val="010202"/>
                </a:solidFill>
                <a:latin typeface="Times New Roman"/>
                <a:cs typeface="Times New Roman"/>
              </a:rPr>
              <a:t>endothermic</a:t>
            </a:r>
            <a:r>
              <a:rPr dirty="0" sz="1000" spc="-5">
                <a:solidFill>
                  <a:srgbClr val="010202"/>
                </a:solidFill>
                <a:latin typeface="Times New Roman"/>
                <a:cs typeface="Times New Roman"/>
              </a:rPr>
              <a:t>. </a:t>
            </a:r>
            <a:r>
              <a:rPr dirty="0" sz="1000" spc="-10">
                <a:solidFill>
                  <a:srgbClr val="010202"/>
                </a:solidFill>
                <a:latin typeface="Times New Roman"/>
                <a:cs typeface="Times New Roman"/>
              </a:rPr>
              <a:t>Conversely, </a:t>
            </a:r>
            <a:r>
              <a:rPr dirty="0" sz="1000">
                <a:solidFill>
                  <a:srgbClr val="010202"/>
                </a:solidFill>
                <a:latin typeface="Times New Roman"/>
                <a:cs typeface="Times New Roman"/>
              </a:rPr>
              <a:t>if </a:t>
            </a:r>
            <a:r>
              <a:rPr dirty="0" sz="1000" spc="-5">
                <a:solidFill>
                  <a:srgbClr val="010202"/>
                </a:solidFill>
                <a:latin typeface="Times New Roman"/>
                <a:cs typeface="Times New Roman"/>
              </a:rPr>
              <a:t>O</a:t>
            </a:r>
            <a:r>
              <a:rPr dirty="0" sz="1000" spc="-5" i="1">
                <a:solidFill>
                  <a:srgbClr val="010202"/>
                </a:solidFill>
                <a:latin typeface="Times New Roman"/>
                <a:cs typeface="Times New Roman"/>
              </a:rPr>
              <a:t>H </a:t>
            </a:r>
            <a:r>
              <a:rPr dirty="0" sz="1000" spc="-5">
                <a:solidFill>
                  <a:srgbClr val="010202"/>
                </a:solidFill>
                <a:latin typeface="Times New Roman"/>
                <a:cs typeface="Times New Roman"/>
              </a:rPr>
              <a:t>is </a:t>
            </a:r>
            <a:r>
              <a:rPr dirty="0" sz="1000">
                <a:solidFill>
                  <a:srgbClr val="010202"/>
                </a:solidFill>
                <a:latin typeface="Times New Roman"/>
                <a:cs typeface="Times New Roman"/>
              </a:rPr>
              <a:t>a </a:t>
            </a:r>
            <a:r>
              <a:rPr dirty="0" sz="1000" spc="-5">
                <a:solidFill>
                  <a:srgbClr val="010202"/>
                </a:solidFill>
                <a:latin typeface="Times New Roman"/>
                <a:cs typeface="Times New Roman"/>
              </a:rPr>
              <a:t>negative quantity the reaction occurs with an  </a:t>
            </a:r>
            <a:r>
              <a:rPr dirty="0" sz="1000">
                <a:solidFill>
                  <a:srgbClr val="010202"/>
                </a:solidFill>
                <a:latin typeface="Times New Roman"/>
                <a:cs typeface="Times New Roman"/>
              </a:rPr>
              <a:t>evolution of heat and is thus an </a:t>
            </a:r>
            <a:r>
              <a:rPr dirty="0" sz="1000" i="1">
                <a:solidFill>
                  <a:srgbClr val="010202"/>
                </a:solidFill>
                <a:latin typeface="Times New Roman"/>
                <a:cs typeface="Times New Roman"/>
              </a:rPr>
              <a:t>exothermic </a:t>
            </a:r>
            <a:r>
              <a:rPr dirty="0" sz="1000" spc="-5">
                <a:solidFill>
                  <a:srgbClr val="010202"/>
                </a:solidFill>
                <a:latin typeface="Times New Roman"/>
                <a:cs typeface="Times New Roman"/>
              </a:rPr>
              <a:t>process. This convention is the same as that  used with the First Law for the sign of </a:t>
            </a:r>
            <a:r>
              <a:rPr dirty="0" sz="1000" i="1">
                <a:solidFill>
                  <a:srgbClr val="010202"/>
                </a:solidFill>
                <a:latin typeface="Times New Roman"/>
                <a:cs typeface="Times New Roman"/>
              </a:rPr>
              <a:t>q, </a:t>
            </a:r>
            <a:r>
              <a:rPr dirty="0" sz="1000" spc="-5">
                <a:solidFill>
                  <a:srgbClr val="010202"/>
                </a:solidFill>
                <a:latin typeface="Times New Roman"/>
                <a:cs typeface="Times New Roman"/>
              </a:rPr>
              <a:t>the heat entering or leaving the</a:t>
            </a:r>
            <a:r>
              <a:rPr dirty="0" sz="1000" spc="-15">
                <a:solidFill>
                  <a:srgbClr val="010202"/>
                </a:solidFill>
                <a:latin typeface="Times New Roman"/>
                <a:cs typeface="Times New Roman"/>
              </a:rPr>
              <a:t> </a:t>
            </a:r>
            <a:r>
              <a:rPr dirty="0" sz="1000" spc="-5">
                <a:solidFill>
                  <a:srgbClr val="010202"/>
                </a:solidFill>
                <a:latin typeface="Times New Roman"/>
                <a:cs typeface="Times New Roman"/>
              </a:rPr>
              <a:t>system.</a:t>
            </a:r>
            <a:endParaRPr sz="1000">
              <a:latin typeface="Times New Roman"/>
              <a:cs typeface="Times New Roman"/>
            </a:endParaRPr>
          </a:p>
          <a:p>
            <a:pPr algn="just" marL="12700" marR="6350" indent="127000">
              <a:lnSpc>
                <a:spcPct val="100000"/>
              </a:lnSpc>
            </a:pPr>
            <a:r>
              <a:rPr dirty="0" sz="1000">
                <a:solidFill>
                  <a:srgbClr val="010202"/>
                </a:solidFill>
                <a:latin typeface="Times New Roman"/>
                <a:cs typeface="Times New Roman"/>
              </a:rPr>
              <a:t>Changes in enthalpy caused by changes in temperature and/or composition can be  </a:t>
            </a:r>
            <a:r>
              <a:rPr dirty="0" sz="1000" spc="-5">
                <a:solidFill>
                  <a:srgbClr val="010202"/>
                </a:solidFill>
                <a:latin typeface="Times New Roman"/>
                <a:cs typeface="Times New Roman"/>
              </a:rPr>
              <a:t>graphically represented on an enthalpy-temperature diagram. Consider the change of</a:t>
            </a:r>
            <a:r>
              <a:rPr dirty="0" sz="1000" spc="-45">
                <a:solidFill>
                  <a:srgbClr val="010202"/>
                </a:solidFill>
                <a:latin typeface="Times New Roman"/>
                <a:cs typeface="Times New Roman"/>
              </a:rPr>
              <a:t> </a:t>
            </a:r>
            <a:r>
              <a:rPr dirty="0" sz="1000" spc="-5">
                <a:solidFill>
                  <a:srgbClr val="010202"/>
                </a:solidFill>
                <a:latin typeface="Times New Roman"/>
                <a:cs typeface="Times New Roman"/>
              </a:rPr>
              <a:t>state</a:t>
            </a:r>
            <a:endParaRPr sz="1000">
              <a:latin typeface="Times New Roman"/>
              <a:cs typeface="Times New Roman"/>
            </a:endParaRPr>
          </a:p>
        </p:txBody>
      </p:sp>
      <p:sp>
        <p:nvSpPr>
          <p:cNvPr id="8" name="object 8"/>
          <p:cNvSpPr/>
          <p:nvPr/>
        </p:nvSpPr>
        <p:spPr>
          <a:xfrm>
            <a:off x="2165350" y="6111557"/>
            <a:ext cx="733425" cy="171450"/>
          </a:xfrm>
          <a:prstGeom prst="rect">
            <a:avLst/>
          </a:prstGeom>
          <a:blipFill>
            <a:blip r:embed="rId3" cstate="print"/>
            <a:stretch>
              <a:fillRect/>
            </a:stretch>
          </a:blipFill>
        </p:spPr>
        <p:txBody>
          <a:bodyPr wrap="square" lIns="0" tIns="0" rIns="0" bIns="0" rtlCol="0"/>
          <a:lstStyle/>
          <a:p/>
        </p:txBody>
      </p:sp>
      <p:sp>
        <p:nvSpPr>
          <p:cNvPr id="9" name="object 9"/>
          <p:cNvSpPr txBox="1"/>
          <p:nvPr/>
        </p:nvSpPr>
        <p:spPr>
          <a:xfrm>
            <a:off x="419100" y="6438455"/>
            <a:ext cx="4648200" cy="424815"/>
          </a:xfrm>
          <a:prstGeom prst="rect">
            <a:avLst/>
          </a:prstGeom>
        </p:spPr>
        <p:txBody>
          <a:bodyPr wrap="square" lIns="0" tIns="12700" rIns="0" bIns="0" rtlCol="0" vert="horz">
            <a:spAutoFit/>
          </a:bodyPr>
          <a:lstStyle/>
          <a:p>
            <a:pPr marL="38100" marR="30480" indent="-635">
              <a:lnSpc>
                <a:spcPct val="130900"/>
              </a:lnSpc>
              <a:spcBef>
                <a:spcPts val="100"/>
              </a:spcBef>
            </a:pPr>
            <a:r>
              <a:rPr dirty="0" sz="1000">
                <a:solidFill>
                  <a:srgbClr val="010202"/>
                </a:solidFill>
                <a:latin typeface="Times New Roman"/>
                <a:cs typeface="Times New Roman"/>
              </a:rPr>
              <a:t>i.e., the melting of pure </a:t>
            </a:r>
            <a:r>
              <a:rPr dirty="0" sz="1000" i="1">
                <a:solidFill>
                  <a:srgbClr val="010202"/>
                </a:solidFill>
                <a:latin typeface="Times New Roman"/>
                <a:cs typeface="Times New Roman"/>
              </a:rPr>
              <a:t>A. </a:t>
            </a:r>
            <a:r>
              <a:rPr dirty="0" sz="1000">
                <a:solidFill>
                  <a:srgbClr val="010202"/>
                </a:solidFill>
                <a:latin typeface="Times New Roman"/>
                <a:cs typeface="Times New Roman"/>
              </a:rPr>
              <a:t>O</a:t>
            </a:r>
            <a:r>
              <a:rPr dirty="0" sz="1000" i="1">
                <a:solidFill>
                  <a:srgbClr val="010202"/>
                </a:solidFill>
                <a:latin typeface="Times New Roman"/>
                <a:cs typeface="Times New Roman"/>
              </a:rPr>
              <a:t>H</a:t>
            </a:r>
            <a:r>
              <a:rPr dirty="0" baseline="-33333" sz="1125" i="1">
                <a:solidFill>
                  <a:srgbClr val="010202"/>
                </a:solidFill>
                <a:latin typeface="Times New Roman"/>
                <a:cs typeface="Times New Roman"/>
              </a:rPr>
              <a:t>T</a:t>
            </a:r>
            <a:r>
              <a:rPr dirty="0" baseline="-33333" sz="1125">
                <a:solidFill>
                  <a:srgbClr val="010202"/>
                </a:solidFill>
                <a:latin typeface="Times New Roman"/>
                <a:cs typeface="Times New Roman"/>
              </a:rPr>
              <a:t>1 </a:t>
            </a:r>
            <a:r>
              <a:rPr dirty="0" sz="1000" spc="-5">
                <a:solidFill>
                  <a:srgbClr val="010202"/>
                </a:solidFill>
                <a:latin typeface="Times New Roman"/>
                <a:cs typeface="Times New Roman"/>
              </a:rPr>
              <a:t>for this process is the </a:t>
            </a:r>
            <a:r>
              <a:rPr dirty="0" sz="1000" spc="-10">
                <a:solidFill>
                  <a:srgbClr val="010202"/>
                </a:solidFill>
                <a:latin typeface="Times New Roman"/>
                <a:cs typeface="Times New Roman"/>
              </a:rPr>
              <a:t>difference </a:t>
            </a:r>
            <a:r>
              <a:rPr dirty="0" sz="1000" spc="-5">
                <a:solidFill>
                  <a:srgbClr val="010202"/>
                </a:solidFill>
                <a:latin typeface="Times New Roman"/>
                <a:cs typeface="Times New Roman"/>
              </a:rPr>
              <a:t>between the molar  enthalpies of liquid and solid </a:t>
            </a:r>
            <a:r>
              <a:rPr dirty="0" sz="1000" i="1">
                <a:solidFill>
                  <a:srgbClr val="010202"/>
                </a:solidFill>
                <a:latin typeface="Times New Roman"/>
                <a:cs typeface="Times New Roman"/>
              </a:rPr>
              <a:t>A </a:t>
            </a:r>
            <a:r>
              <a:rPr dirty="0" sz="1000" spc="-5">
                <a:solidFill>
                  <a:srgbClr val="010202"/>
                </a:solidFill>
                <a:latin typeface="Times New Roman"/>
                <a:cs typeface="Times New Roman"/>
              </a:rPr>
              <a:t>at the temperature</a:t>
            </a:r>
            <a:r>
              <a:rPr dirty="0" sz="1000" spc="-35">
                <a:solidFill>
                  <a:srgbClr val="010202"/>
                </a:solidFill>
                <a:latin typeface="Times New Roman"/>
                <a:cs typeface="Times New Roman"/>
              </a:rPr>
              <a:t> </a:t>
            </a:r>
            <a:r>
              <a:rPr dirty="0" sz="1000" spc="-5" i="1">
                <a:solidFill>
                  <a:srgbClr val="010202"/>
                </a:solidFill>
                <a:latin typeface="Times New Roman"/>
                <a:cs typeface="Times New Roman"/>
              </a:rPr>
              <a:t>T</a:t>
            </a:r>
            <a:r>
              <a:rPr dirty="0" baseline="-33333" sz="1125" spc="-7">
                <a:solidFill>
                  <a:srgbClr val="010202"/>
                </a:solidFill>
                <a:latin typeface="Times New Roman"/>
                <a:cs typeface="Times New Roman"/>
              </a:rPr>
              <a:t>1</a:t>
            </a:r>
            <a:r>
              <a:rPr dirty="0" sz="1000" spc="-5" i="1">
                <a:solidFill>
                  <a:srgbClr val="010202"/>
                </a:solidFill>
                <a:latin typeface="Times New Roman"/>
                <a:cs typeface="Times New Roman"/>
              </a:rPr>
              <a:t>:</a:t>
            </a:r>
            <a:endParaRPr sz="1000">
              <a:latin typeface="Times New Roman"/>
              <a:cs typeface="Times New Roman"/>
            </a:endParaRPr>
          </a:p>
        </p:txBody>
      </p:sp>
      <p:sp>
        <p:nvSpPr>
          <p:cNvPr id="10" name="object 10"/>
          <p:cNvSpPr txBox="1"/>
          <p:nvPr/>
        </p:nvSpPr>
        <p:spPr>
          <a:xfrm>
            <a:off x="419100" y="7439659"/>
            <a:ext cx="4648200" cy="330200"/>
          </a:xfrm>
          <a:prstGeom prst="rect">
            <a:avLst/>
          </a:prstGeom>
        </p:spPr>
        <p:txBody>
          <a:bodyPr wrap="square" lIns="0" tIns="12700" rIns="0" bIns="0" rtlCol="0" vert="horz">
            <a:spAutoFit/>
          </a:bodyPr>
          <a:lstStyle/>
          <a:p>
            <a:pPr marL="38100" marR="30480">
              <a:lnSpc>
                <a:spcPct val="100000"/>
              </a:lnSpc>
              <a:spcBef>
                <a:spcPts val="100"/>
              </a:spcBef>
            </a:pPr>
            <a:r>
              <a:rPr dirty="0" sz="1000" spc="-5">
                <a:solidFill>
                  <a:srgbClr val="010202"/>
                </a:solidFill>
                <a:latin typeface="Times New Roman"/>
                <a:cs typeface="Times New Roman"/>
              </a:rPr>
              <a:t>This change in enthalpy is represented by line </a:t>
            </a:r>
            <a:r>
              <a:rPr dirty="0" sz="1000" i="1">
                <a:solidFill>
                  <a:srgbClr val="010202"/>
                </a:solidFill>
                <a:latin typeface="Times New Roman"/>
                <a:cs typeface="Times New Roman"/>
              </a:rPr>
              <a:t>ba </a:t>
            </a:r>
            <a:r>
              <a:rPr dirty="0" sz="1000">
                <a:solidFill>
                  <a:srgbClr val="010202"/>
                </a:solidFill>
                <a:latin typeface="Times New Roman"/>
                <a:cs typeface="Times New Roman"/>
              </a:rPr>
              <a:t>in Fig. 6.6. </a:t>
            </a:r>
            <a:r>
              <a:rPr dirty="0" sz="1000" spc="-5">
                <a:solidFill>
                  <a:srgbClr val="010202"/>
                </a:solidFill>
                <a:latin typeface="Times New Roman"/>
                <a:cs typeface="Times New Roman"/>
              </a:rPr>
              <a:t>For </a:t>
            </a:r>
            <a:r>
              <a:rPr dirty="0" sz="1000">
                <a:solidFill>
                  <a:srgbClr val="010202"/>
                </a:solidFill>
                <a:latin typeface="Times New Roman"/>
                <a:cs typeface="Times New Roman"/>
              </a:rPr>
              <a:t>the change of phase  </a:t>
            </a:r>
            <a:r>
              <a:rPr dirty="0" sz="1000" spc="-5">
                <a:solidFill>
                  <a:srgbClr val="010202"/>
                </a:solidFill>
                <a:latin typeface="Times New Roman"/>
                <a:cs typeface="Times New Roman"/>
              </a:rPr>
              <a:t>occurring at the temperature</a:t>
            </a:r>
            <a:r>
              <a:rPr dirty="0" sz="1000" spc="-10">
                <a:solidFill>
                  <a:srgbClr val="010202"/>
                </a:solidFill>
                <a:latin typeface="Times New Roman"/>
                <a:cs typeface="Times New Roman"/>
              </a:rPr>
              <a:t> </a:t>
            </a:r>
            <a:r>
              <a:rPr dirty="0" sz="1000" spc="-5" i="1">
                <a:solidFill>
                  <a:srgbClr val="010202"/>
                </a:solidFill>
                <a:latin typeface="Times New Roman"/>
                <a:cs typeface="Times New Roman"/>
              </a:rPr>
              <a:t>T</a:t>
            </a:r>
            <a:r>
              <a:rPr dirty="0" baseline="-33333" sz="1125" spc="-7">
                <a:solidFill>
                  <a:srgbClr val="010202"/>
                </a:solidFill>
                <a:latin typeface="Times New Roman"/>
                <a:cs typeface="Times New Roman"/>
              </a:rPr>
              <a:t>2</a:t>
            </a:r>
            <a:r>
              <a:rPr dirty="0" sz="1000" spc="-5">
                <a:solidFill>
                  <a:srgbClr val="010202"/>
                </a:solidFill>
                <a:latin typeface="Times New Roman"/>
                <a:cs typeface="Times New Roman"/>
              </a:rPr>
              <a:t>,</a:t>
            </a:r>
            <a:endParaRPr sz="1000">
              <a:latin typeface="Times New Roman"/>
              <a:cs typeface="Times New Roman"/>
            </a:endParaRPr>
          </a:p>
        </p:txBody>
      </p:sp>
      <p:sp>
        <p:nvSpPr>
          <p:cNvPr id="11" name="object 11"/>
          <p:cNvSpPr/>
          <p:nvPr/>
        </p:nvSpPr>
        <p:spPr>
          <a:xfrm>
            <a:off x="1474787" y="1939925"/>
            <a:ext cx="2143125" cy="400050"/>
          </a:xfrm>
          <a:prstGeom prst="rect">
            <a:avLst/>
          </a:prstGeom>
          <a:blipFill>
            <a:blip r:embed="rId4" cstate="print"/>
            <a:stretch>
              <a:fillRect/>
            </a:stretch>
          </a:blipFill>
        </p:spPr>
        <p:txBody>
          <a:bodyPr wrap="square" lIns="0" tIns="0" rIns="0" bIns="0" rtlCol="0"/>
          <a:lstStyle/>
          <a:p/>
        </p:txBody>
      </p:sp>
      <p:sp>
        <p:nvSpPr>
          <p:cNvPr id="12" name="object 12"/>
          <p:cNvSpPr/>
          <p:nvPr/>
        </p:nvSpPr>
        <p:spPr>
          <a:xfrm>
            <a:off x="1783566" y="7095680"/>
            <a:ext cx="1467415" cy="132016"/>
          </a:xfrm>
          <a:prstGeom prst="rect">
            <a:avLst/>
          </a:prstGeom>
          <a:blipFill>
            <a:blip r:embed="rId5" cstate="print"/>
            <a:stretch>
              <a:fillRect/>
            </a:stretch>
          </a:blipFill>
        </p:spPr>
        <p:txBody>
          <a:bodyPr wrap="square" lIns="0" tIns="0" rIns="0" bIns="0" rtlCol="0"/>
          <a:lstStyle/>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960271" y="403097"/>
            <a:ext cx="4081779" cy="177800"/>
          </a:xfrm>
          <a:prstGeom prst="rect">
            <a:avLst/>
          </a:prstGeom>
        </p:spPr>
        <p:txBody>
          <a:bodyPr wrap="square" lIns="0" tIns="12700" rIns="0" bIns="0" rtlCol="0" vert="horz">
            <a:spAutoFit/>
          </a:bodyPr>
          <a:lstStyle/>
          <a:p>
            <a:pPr marL="12700">
              <a:lnSpc>
                <a:spcPct val="100000"/>
              </a:lnSpc>
              <a:spcBef>
                <a:spcPts val="100"/>
              </a:spcBef>
            </a:pPr>
            <a:r>
              <a:rPr dirty="0" sz="1000" i="1">
                <a:solidFill>
                  <a:srgbClr val="231F20"/>
                </a:solidFill>
                <a:latin typeface="Times New Roman"/>
                <a:cs typeface="Times New Roman"/>
              </a:rPr>
              <a:t>Heat </a:t>
            </a:r>
            <a:r>
              <a:rPr dirty="0" sz="1000" spc="-10" i="1">
                <a:solidFill>
                  <a:srgbClr val="231F20"/>
                </a:solidFill>
                <a:latin typeface="Times New Roman"/>
                <a:cs typeface="Times New Roman"/>
              </a:rPr>
              <a:t>Capacity, Enthalpy, </a:t>
            </a:r>
            <a:r>
              <a:rPr dirty="0" sz="1000" spc="-15" i="1">
                <a:solidFill>
                  <a:srgbClr val="231F20"/>
                </a:solidFill>
                <a:latin typeface="Times New Roman"/>
                <a:cs typeface="Times New Roman"/>
              </a:rPr>
              <a:t>Entropy, </a:t>
            </a:r>
            <a:r>
              <a:rPr dirty="0" sz="1000" i="1">
                <a:solidFill>
                  <a:srgbClr val="231F20"/>
                </a:solidFill>
                <a:latin typeface="Times New Roman"/>
                <a:cs typeface="Times New Roman"/>
              </a:rPr>
              <a:t>and the </a:t>
            </a:r>
            <a:r>
              <a:rPr dirty="0" sz="1000" spc="-10" i="1">
                <a:solidFill>
                  <a:srgbClr val="231F20"/>
                </a:solidFill>
                <a:latin typeface="Times New Roman"/>
                <a:cs typeface="Times New Roman"/>
              </a:rPr>
              <a:t>Third </a:t>
            </a:r>
            <a:r>
              <a:rPr dirty="0" sz="1000" i="1">
                <a:solidFill>
                  <a:srgbClr val="231F20"/>
                </a:solidFill>
                <a:latin typeface="Times New Roman"/>
                <a:cs typeface="Times New Roman"/>
              </a:rPr>
              <a:t>Law of Thermodynamics</a:t>
            </a:r>
            <a:r>
              <a:rPr dirty="0" sz="1000" spc="5" i="1">
                <a:solidFill>
                  <a:srgbClr val="231F20"/>
                </a:solidFill>
                <a:latin typeface="Times New Roman"/>
                <a:cs typeface="Times New Roman"/>
              </a:rPr>
              <a:t> </a:t>
            </a:r>
            <a:r>
              <a:rPr dirty="0" sz="1000">
                <a:solidFill>
                  <a:srgbClr val="231F20"/>
                </a:solidFill>
                <a:latin typeface="Times New Roman"/>
                <a:cs typeface="Times New Roman"/>
              </a:rPr>
              <a:t>135</a:t>
            </a:r>
            <a:endParaRPr sz="1000">
              <a:latin typeface="Times New Roman"/>
              <a:cs typeface="Times New Roman"/>
            </a:endParaRPr>
          </a:p>
        </p:txBody>
      </p:sp>
      <p:sp>
        <p:nvSpPr>
          <p:cNvPr id="3" name="object 3"/>
          <p:cNvSpPr/>
          <p:nvPr/>
        </p:nvSpPr>
        <p:spPr>
          <a:xfrm>
            <a:off x="1036637" y="1410969"/>
            <a:ext cx="2981325" cy="133350"/>
          </a:xfrm>
          <a:prstGeom prst="rect">
            <a:avLst/>
          </a:prstGeom>
          <a:blipFill>
            <a:blip r:embed="rId2" cstate="print"/>
            <a:stretch>
              <a:fillRect/>
            </a:stretch>
          </a:blipFill>
        </p:spPr>
        <p:txBody>
          <a:bodyPr wrap="square" lIns="0" tIns="0" rIns="0" bIns="0" rtlCol="0"/>
          <a:lstStyle/>
          <a:p/>
        </p:txBody>
      </p:sp>
      <p:sp>
        <p:nvSpPr>
          <p:cNvPr id="4" name="object 4"/>
          <p:cNvSpPr txBox="1"/>
          <p:nvPr/>
        </p:nvSpPr>
        <p:spPr>
          <a:xfrm>
            <a:off x="419608" y="2932938"/>
            <a:ext cx="2680335" cy="177800"/>
          </a:xfrm>
          <a:prstGeom prst="rect">
            <a:avLst/>
          </a:prstGeom>
        </p:spPr>
        <p:txBody>
          <a:bodyPr wrap="square" lIns="0" tIns="12700" rIns="0" bIns="0" rtlCol="0" vert="horz">
            <a:spAutoFit/>
          </a:bodyPr>
          <a:lstStyle/>
          <a:p>
            <a:pPr marL="38100">
              <a:lnSpc>
                <a:spcPct val="100000"/>
              </a:lnSpc>
              <a:spcBef>
                <a:spcPts val="100"/>
              </a:spcBef>
            </a:pPr>
            <a:r>
              <a:rPr dirty="0" sz="1000">
                <a:solidFill>
                  <a:srgbClr val="010202"/>
                </a:solidFill>
                <a:latin typeface="Times New Roman"/>
                <a:cs typeface="Times New Roman"/>
              </a:rPr>
              <a:t>in which </a:t>
            </a:r>
            <a:r>
              <a:rPr dirty="0" sz="1000" spc="5" i="1">
                <a:solidFill>
                  <a:srgbClr val="010202"/>
                </a:solidFill>
                <a:latin typeface="Times New Roman"/>
                <a:cs typeface="Times New Roman"/>
              </a:rPr>
              <a:t>d</a:t>
            </a:r>
            <a:r>
              <a:rPr dirty="0" baseline="-33333" sz="1125" spc="7" i="1">
                <a:solidFill>
                  <a:srgbClr val="010202"/>
                </a:solidFill>
                <a:latin typeface="Times New Roman"/>
                <a:cs typeface="Times New Roman"/>
              </a:rPr>
              <a:t>pA(s) </a:t>
            </a:r>
            <a:r>
              <a:rPr dirty="0" sz="1000" spc="-5">
                <a:solidFill>
                  <a:srgbClr val="010202"/>
                </a:solidFill>
                <a:latin typeface="Times New Roman"/>
                <a:cs typeface="Times New Roman"/>
              </a:rPr>
              <a:t>is the molar heat capacity of solid</a:t>
            </a:r>
            <a:r>
              <a:rPr dirty="0" sz="1000" spc="10">
                <a:solidFill>
                  <a:srgbClr val="010202"/>
                </a:solidFill>
                <a:latin typeface="Times New Roman"/>
                <a:cs typeface="Times New Roman"/>
              </a:rPr>
              <a:t> </a:t>
            </a:r>
            <a:r>
              <a:rPr dirty="0" sz="1000" i="1">
                <a:solidFill>
                  <a:srgbClr val="010202"/>
                </a:solidFill>
                <a:latin typeface="Times New Roman"/>
                <a:cs typeface="Times New Roman"/>
              </a:rPr>
              <a:t>A</a:t>
            </a:r>
            <a:endParaRPr sz="1000">
              <a:latin typeface="Times New Roman"/>
              <a:cs typeface="Times New Roman"/>
            </a:endParaRPr>
          </a:p>
        </p:txBody>
      </p:sp>
      <p:sp>
        <p:nvSpPr>
          <p:cNvPr id="5" name="object 5"/>
          <p:cNvSpPr/>
          <p:nvPr/>
        </p:nvSpPr>
        <p:spPr>
          <a:xfrm>
            <a:off x="1832457" y="3342017"/>
            <a:ext cx="1400175" cy="190500"/>
          </a:xfrm>
          <a:prstGeom prst="rect">
            <a:avLst/>
          </a:prstGeom>
          <a:blipFill>
            <a:blip r:embed="rId3" cstate="print"/>
            <a:stretch>
              <a:fillRect/>
            </a:stretch>
          </a:blipFill>
        </p:spPr>
        <p:txBody>
          <a:bodyPr wrap="square" lIns="0" tIns="0" rIns="0" bIns="0" rtlCol="0"/>
          <a:lstStyle/>
          <a:p/>
        </p:txBody>
      </p:sp>
      <p:sp>
        <p:nvSpPr>
          <p:cNvPr id="6" name="object 6"/>
          <p:cNvSpPr txBox="1"/>
          <p:nvPr/>
        </p:nvSpPr>
        <p:spPr>
          <a:xfrm>
            <a:off x="419557" y="3735082"/>
            <a:ext cx="4649470" cy="530225"/>
          </a:xfrm>
          <a:prstGeom prst="rect">
            <a:avLst/>
          </a:prstGeom>
        </p:spPr>
        <p:txBody>
          <a:bodyPr wrap="square" lIns="0" tIns="12700" rIns="0" bIns="0" rtlCol="0" vert="horz">
            <a:spAutoFit/>
          </a:bodyPr>
          <a:lstStyle/>
          <a:p>
            <a:pPr marL="38100" marR="30480">
              <a:lnSpc>
                <a:spcPct val="100000"/>
              </a:lnSpc>
              <a:spcBef>
                <a:spcPts val="100"/>
              </a:spcBef>
            </a:pPr>
            <a:r>
              <a:rPr dirty="0" sz="1000" spc="-5">
                <a:solidFill>
                  <a:srgbClr val="010202"/>
                </a:solidFill>
                <a:latin typeface="Times New Roman"/>
                <a:cs typeface="Times New Roman"/>
              </a:rPr>
              <a:t>O</a:t>
            </a:r>
            <a:r>
              <a:rPr dirty="0" sz="1000" spc="-5" i="1">
                <a:solidFill>
                  <a:srgbClr val="010202"/>
                </a:solidFill>
                <a:latin typeface="Times New Roman"/>
                <a:cs typeface="Times New Roman"/>
              </a:rPr>
              <a:t>H</a:t>
            </a:r>
            <a:r>
              <a:rPr dirty="0" sz="1000" spc="-5">
                <a:solidFill>
                  <a:srgbClr val="010202"/>
                </a:solidFill>
                <a:latin typeface="Times New Roman"/>
                <a:cs typeface="Times New Roman"/>
              </a:rPr>
              <a:t>(</a:t>
            </a:r>
            <a:r>
              <a:rPr dirty="0" sz="1000" spc="-5" i="1">
                <a:solidFill>
                  <a:srgbClr val="010202"/>
                </a:solidFill>
                <a:latin typeface="Times New Roman"/>
                <a:cs typeface="Times New Roman"/>
              </a:rPr>
              <a:t>c </a:t>
            </a:r>
            <a:r>
              <a:rPr dirty="0" sz="1000" spc="505">
                <a:solidFill>
                  <a:srgbClr val="010202"/>
                </a:solidFill>
                <a:latin typeface="Arial"/>
                <a:cs typeface="Arial"/>
              </a:rPr>
              <a:t>‹ </a:t>
            </a:r>
            <a:r>
              <a:rPr dirty="0" sz="1000" i="1">
                <a:solidFill>
                  <a:srgbClr val="010202"/>
                </a:solidFill>
                <a:latin typeface="Times New Roman"/>
                <a:cs typeface="Times New Roman"/>
              </a:rPr>
              <a:t>b</a:t>
            </a:r>
            <a:r>
              <a:rPr dirty="0" sz="1000">
                <a:solidFill>
                  <a:srgbClr val="010202"/>
                </a:solidFill>
                <a:latin typeface="Times New Roman"/>
                <a:cs typeface="Times New Roman"/>
              </a:rPr>
              <a:t>) </a:t>
            </a:r>
            <a:r>
              <a:rPr dirty="0" sz="1000" spc="-5">
                <a:solidFill>
                  <a:srgbClr val="010202"/>
                </a:solidFill>
                <a:latin typeface="Times New Roman"/>
                <a:cs typeface="Times New Roman"/>
              </a:rPr>
              <a:t>is the heat which is evolved by </a:t>
            </a:r>
            <a:r>
              <a:rPr dirty="0" sz="1000">
                <a:solidFill>
                  <a:srgbClr val="010202"/>
                </a:solidFill>
                <a:latin typeface="Times New Roman"/>
                <a:cs typeface="Times New Roman"/>
              </a:rPr>
              <a:t>1 </a:t>
            </a:r>
            <a:r>
              <a:rPr dirty="0" sz="1000" spc="-5">
                <a:solidFill>
                  <a:srgbClr val="010202"/>
                </a:solidFill>
                <a:latin typeface="Times New Roman"/>
                <a:cs typeface="Times New Roman"/>
              </a:rPr>
              <a:t>mole of liquid </a:t>
            </a:r>
            <a:r>
              <a:rPr dirty="0" sz="1000" i="1">
                <a:solidFill>
                  <a:srgbClr val="010202"/>
                </a:solidFill>
                <a:latin typeface="Times New Roman"/>
                <a:cs typeface="Times New Roman"/>
              </a:rPr>
              <a:t>A </a:t>
            </a:r>
            <a:r>
              <a:rPr dirty="0" sz="1000">
                <a:solidFill>
                  <a:srgbClr val="010202"/>
                </a:solidFill>
                <a:latin typeface="Times New Roman"/>
                <a:cs typeface="Times New Roman"/>
              </a:rPr>
              <a:t>when its temperature is  decreased from </a:t>
            </a:r>
            <a:r>
              <a:rPr dirty="0" sz="1000" spc="-5" i="1">
                <a:solidFill>
                  <a:srgbClr val="010202"/>
                </a:solidFill>
                <a:latin typeface="Times New Roman"/>
                <a:cs typeface="Times New Roman"/>
              </a:rPr>
              <a:t>T</a:t>
            </a:r>
            <a:r>
              <a:rPr dirty="0" baseline="-33333" sz="1125" spc="-7">
                <a:solidFill>
                  <a:srgbClr val="010202"/>
                </a:solidFill>
                <a:latin typeface="Times New Roman"/>
                <a:cs typeface="Times New Roman"/>
              </a:rPr>
              <a:t>2 </a:t>
            </a:r>
            <a:r>
              <a:rPr dirty="0" sz="1000">
                <a:solidFill>
                  <a:srgbClr val="010202"/>
                </a:solidFill>
                <a:latin typeface="Times New Roman"/>
                <a:cs typeface="Times New Roman"/>
              </a:rPr>
              <a:t>to </a:t>
            </a:r>
            <a:r>
              <a:rPr dirty="0" sz="1000" spc="-5" i="1">
                <a:solidFill>
                  <a:srgbClr val="010202"/>
                </a:solidFill>
                <a:latin typeface="Times New Roman"/>
                <a:cs typeface="Times New Roman"/>
              </a:rPr>
              <a:t>T</a:t>
            </a:r>
            <a:r>
              <a:rPr dirty="0" baseline="-33333" sz="1125" spc="-7">
                <a:solidFill>
                  <a:srgbClr val="010202"/>
                </a:solidFill>
                <a:latin typeface="Times New Roman"/>
                <a:cs typeface="Times New Roman"/>
              </a:rPr>
              <a:t>1 </a:t>
            </a:r>
            <a:r>
              <a:rPr dirty="0" sz="1000" spc="-5">
                <a:solidFill>
                  <a:srgbClr val="010202"/>
                </a:solidFill>
                <a:latin typeface="Times New Roman"/>
                <a:cs typeface="Times New Roman"/>
              </a:rPr>
              <a:t>(or the negative of the amount of heat required to raise</a:t>
            </a:r>
            <a:r>
              <a:rPr dirty="0" sz="1000" spc="215">
                <a:solidFill>
                  <a:srgbClr val="010202"/>
                </a:solidFill>
                <a:latin typeface="Times New Roman"/>
                <a:cs typeface="Times New Roman"/>
              </a:rPr>
              <a:t> </a:t>
            </a:r>
            <a:r>
              <a:rPr dirty="0" sz="1000" spc="-5">
                <a:solidFill>
                  <a:srgbClr val="010202"/>
                </a:solidFill>
                <a:latin typeface="Times New Roman"/>
                <a:cs typeface="Times New Roman"/>
              </a:rPr>
              <a:t>the</a:t>
            </a:r>
            <a:endParaRPr sz="1000">
              <a:latin typeface="Times New Roman"/>
              <a:cs typeface="Times New Roman"/>
            </a:endParaRPr>
          </a:p>
          <a:p>
            <a:pPr marL="38100">
              <a:lnSpc>
                <a:spcPct val="100000"/>
              </a:lnSpc>
              <a:spcBef>
                <a:spcPts val="370"/>
              </a:spcBef>
            </a:pPr>
            <a:r>
              <a:rPr dirty="0" sz="1000" spc="-5">
                <a:solidFill>
                  <a:srgbClr val="010202"/>
                </a:solidFill>
                <a:latin typeface="Times New Roman"/>
                <a:cs typeface="Times New Roman"/>
              </a:rPr>
              <a:t>temperature of </a:t>
            </a:r>
            <a:r>
              <a:rPr dirty="0" sz="1000">
                <a:solidFill>
                  <a:srgbClr val="010202"/>
                </a:solidFill>
                <a:latin typeface="Times New Roman"/>
                <a:cs typeface="Times New Roman"/>
              </a:rPr>
              <a:t>a </a:t>
            </a:r>
            <a:r>
              <a:rPr dirty="0" sz="1000" spc="-5">
                <a:solidFill>
                  <a:srgbClr val="010202"/>
                </a:solidFill>
                <a:latin typeface="Times New Roman"/>
                <a:cs typeface="Times New Roman"/>
              </a:rPr>
              <a:t>mole of liquid </a:t>
            </a:r>
            <a:r>
              <a:rPr dirty="0" sz="1000" i="1">
                <a:solidFill>
                  <a:srgbClr val="010202"/>
                </a:solidFill>
                <a:latin typeface="Times New Roman"/>
                <a:cs typeface="Times New Roman"/>
              </a:rPr>
              <a:t>A </a:t>
            </a:r>
            <a:r>
              <a:rPr dirty="0" sz="1000" spc="-5">
                <a:solidFill>
                  <a:srgbClr val="010202"/>
                </a:solidFill>
                <a:latin typeface="Times New Roman"/>
                <a:cs typeface="Times New Roman"/>
              </a:rPr>
              <a:t>from </a:t>
            </a:r>
            <a:r>
              <a:rPr dirty="0" sz="1000" spc="-5" i="1">
                <a:solidFill>
                  <a:srgbClr val="010202"/>
                </a:solidFill>
                <a:latin typeface="Times New Roman"/>
                <a:cs typeface="Times New Roman"/>
              </a:rPr>
              <a:t>T</a:t>
            </a:r>
            <a:r>
              <a:rPr dirty="0" baseline="-33333" sz="1125" spc="-7">
                <a:solidFill>
                  <a:srgbClr val="010202"/>
                </a:solidFill>
                <a:latin typeface="Times New Roman"/>
                <a:cs typeface="Times New Roman"/>
              </a:rPr>
              <a:t>1 </a:t>
            </a:r>
            <a:r>
              <a:rPr dirty="0" sz="1000">
                <a:solidFill>
                  <a:srgbClr val="010202"/>
                </a:solidFill>
                <a:latin typeface="Times New Roman"/>
                <a:cs typeface="Times New Roman"/>
              </a:rPr>
              <a:t>to</a:t>
            </a:r>
            <a:r>
              <a:rPr dirty="0" sz="1000" spc="-150">
                <a:solidFill>
                  <a:srgbClr val="010202"/>
                </a:solidFill>
                <a:latin typeface="Times New Roman"/>
                <a:cs typeface="Times New Roman"/>
              </a:rPr>
              <a:t> </a:t>
            </a:r>
            <a:r>
              <a:rPr dirty="0" sz="1000" spc="-5" i="1">
                <a:solidFill>
                  <a:srgbClr val="010202"/>
                </a:solidFill>
                <a:latin typeface="Times New Roman"/>
                <a:cs typeface="Times New Roman"/>
              </a:rPr>
              <a:t>T</a:t>
            </a:r>
            <a:r>
              <a:rPr dirty="0" baseline="-33333" sz="1125" spc="-7">
                <a:solidFill>
                  <a:srgbClr val="010202"/>
                </a:solidFill>
                <a:latin typeface="Times New Roman"/>
                <a:cs typeface="Times New Roman"/>
              </a:rPr>
              <a:t>2</a:t>
            </a:r>
            <a:r>
              <a:rPr dirty="0" sz="1000" spc="-5">
                <a:solidFill>
                  <a:srgbClr val="010202"/>
                </a:solidFill>
                <a:latin typeface="Times New Roman"/>
                <a:cs typeface="Times New Roman"/>
              </a:rPr>
              <a:t>)</a:t>
            </a:r>
            <a:endParaRPr sz="1000">
              <a:latin typeface="Times New Roman"/>
              <a:cs typeface="Times New Roman"/>
            </a:endParaRPr>
          </a:p>
        </p:txBody>
      </p:sp>
      <p:sp>
        <p:nvSpPr>
          <p:cNvPr id="7" name="object 7"/>
          <p:cNvSpPr/>
          <p:nvPr/>
        </p:nvSpPr>
        <p:spPr>
          <a:xfrm>
            <a:off x="1770545" y="4486605"/>
            <a:ext cx="1514475" cy="419100"/>
          </a:xfrm>
          <a:prstGeom prst="rect">
            <a:avLst/>
          </a:prstGeom>
          <a:blipFill>
            <a:blip r:embed="rId4" cstate="print"/>
            <a:stretch>
              <a:fillRect/>
            </a:stretch>
          </a:blipFill>
        </p:spPr>
        <p:txBody>
          <a:bodyPr wrap="square" lIns="0" tIns="0" rIns="0" bIns="0" rtlCol="0"/>
          <a:lstStyle/>
          <a:p/>
        </p:txBody>
      </p:sp>
      <p:sp>
        <p:nvSpPr>
          <p:cNvPr id="8" name="object 8"/>
          <p:cNvSpPr txBox="1"/>
          <p:nvPr/>
        </p:nvSpPr>
        <p:spPr>
          <a:xfrm>
            <a:off x="419557" y="5051628"/>
            <a:ext cx="4649470" cy="424815"/>
          </a:xfrm>
          <a:prstGeom prst="rect">
            <a:avLst/>
          </a:prstGeom>
        </p:spPr>
        <p:txBody>
          <a:bodyPr wrap="square" lIns="0" tIns="12700" rIns="0" bIns="0" rtlCol="0" vert="horz">
            <a:spAutoFit/>
          </a:bodyPr>
          <a:lstStyle/>
          <a:p>
            <a:pPr marL="38100" marR="30480">
              <a:lnSpc>
                <a:spcPct val="130900"/>
              </a:lnSpc>
              <a:spcBef>
                <a:spcPts val="100"/>
              </a:spcBef>
            </a:pPr>
            <a:r>
              <a:rPr dirty="0" sz="1000">
                <a:solidFill>
                  <a:srgbClr val="010202"/>
                </a:solidFill>
                <a:latin typeface="Times New Roman"/>
                <a:cs typeface="Times New Roman"/>
              </a:rPr>
              <a:t>in which </a:t>
            </a:r>
            <a:r>
              <a:rPr dirty="0" sz="1000" spc="5" i="1">
                <a:solidFill>
                  <a:srgbClr val="010202"/>
                </a:solidFill>
                <a:latin typeface="Times New Roman"/>
                <a:cs typeface="Times New Roman"/>
              </a:rPr>
              <a:t>C</a:t>
            </a:r>
            <a:r>
              <a:rPr dirty="0" baseline="-33333" sz="1125" spc="7" i="1">
                <a:solidFill>
                  <a:srgbClr val="010202"/>
                </a:solidFill>
                <a:latin typeface="Times New Roman"/>
                <a:cs typeface="Times New Roman"/>
              </a:rPr>
              <a:t>pA(l) </a:t>
            </a:r>
            <a:r>
              <a:rPr dirty="0" sz="1000">
                <a:solidFill>
                  <a:srgbClr val="010202"/>
                </a:solidFill>
                <a:latin typeface="Times New Roman"/>
                <a:cs typeface="Times New Roman"/>
              </a:rPr>
              <a:t>is the molar heat capacity of liquid </a:t>
            </a:r>
            <a:r>
              <a:rPr dirty="0" sz="1000" i="1">
                <a:solidFill>
                  <a:srgbClr val="010202"/>
                </a:solidFill>
                <a:latin typeface="Times New Roman"/>
                <a:cs typeface="Times New Roman"/>
              </a:rPr>
              <a:t>A. </a:t>
            </a:r>
            <a:r>
              <a:rPr dirty="0" sz="1000">
                <a:solidFill>
                  <a:srgbClr val="010202"/>
                </a:solidFill>
                <a:latin typeface="Times New Roman"/>
                <a:cs typeface="Times New Roman"/>
              </a:rPr>
              <a:t>Substitution of the individual  </a:t>
            </a:r>
            <a:r>
              <a:rPr dirty="0" sz="1000" spc="-5">
                <a:solidFill>
                  <a:srgbClr val="010202"/>
                </a:solidFill>
                <a:latin typeface="Times New Roman"/>
                <a:cs typeface="Times New Roman"/>
              </a:rPr>
              <a:t>expressions into Eq. (i)</a:t>
            </a:r>
            <a:r>
              <a:rPr dirty="0" sz="1000" spc="-10">
                <a:solidFill>
                  <a:srgbClr val="010202"/>
                </a:solidFill>
                <a:latin typeface="Times New Roman"/>
                <a:cs typeface="Times New Roman"/>
              </a:rPr>
              <a:t> </a:t>
            </a:r>
            <a:r>
              <a:rPr dirty="0" sz="1000" spc="-5">
                <a:solidFill>
                  <a:srgbClr val="010202"/>
                </a:solidFill>
                <a:latin typeface="Times New Roman"/>
                <a:cs typeface="Times New Roman"/>
              </a:rPr>
              <a:t>gives</a:t>
            </a:r>
            <a:endParaRPr sz="1000">
              <a:latin typeface="Times New Roman"/>
              <a:cs typeface="Times New Roman"/>
            </a:endParaRPr>
          </a:p>
        </p:txBody>
      </p:sp>
      <p:sp>
        <p:nvSpPr>
          <p:cNvPr id="9" name="object 9"/>
          <p:cNvSpPr txBox="1"/>
          <p:nvPr/>
        </p:nvSpPr>
        <p:spPr>
          <a:xfrm>
            <a:off x="444957" y="6224727"/>
            <a:ext cx="131445"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or</a:t>
            </a:r>
            <a:endParaRPr sz="1000">
              <a:latin typeface="Times New Roman"/>
              <a:cs typeface="Times New Roman"/>
            </a:endParaRPr>
          </a:p>
        </p:txBody>
      </p:sp>
      <p:sp>
        <p:nvSpPr>
          <p:cNvPr id="10" name="object 10"/>
          <p:cNvSpPr txBox="1"/>
          <p:nvPr/>
        </p:nvSpPr>
        <p:spPr>
          <a:xfrm>
            <a:off x="4722317" y="6694627"/>
            <a:ext cx="269240"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(6.9)</a:t>
            </a:r>
            <a:endParaRPr sz="1000">
              <a:latin typeface="Times New Roman"/>
              <a:cs typeface="Times New Roman"/>
            </a:endParaRPr>
          </a:p>
        </p:txBody>
      </p:sp>
      <p:sp>
        <p:nvSpPr>
          <p:cNvPr id="11" name="object 11"/>
          <p:cNvSpPr txBox="1"/>
          <p:nvPr/>
        </p:nvSpPr>
        <p:spPr>
          <a:xfrm>
            <a:off x="412064" y="1058544"/>
            <a:ext cx="4676140" cy="925194"/>
          </a:xfrm>
          <a:prstGeom prst="rect">
            <a:avLst/>
          </a:prstGeom>
        </p:spPr>
        <p:txBody>
          <a:bodyPr wrap="square" lIns="0" tIns="12700" rIns="0" bIns="0" rtlCol="0" vert="horz">
            <a:spAutoFit/>
          </a:bodyPr>
          <a:lstStyle/>
          <a:p>
            <a:pPr marL="45085">
              <a:lnSpc>
                <a:spcPct val="100000"/>
              </a:lnSpc>
              <a:spcBef>
                <a:spcPts val="100"/>
              </a:spcBef>
            </a:pPr>
            <a:r>
              <a:rPr dirty="0" sz="1000" spc="-5">
                <a:solidFill>
                  <a:srgbClr val="010202"/>
                </a:solidFill>
                <a:latin typeface="Times New Roman"/>
                <a:cs typeface="Times New Roman"/>
              </a:rPr>
              <a:t>which is represented in Fig. 6.6 by the line of </a:t>
            </a:r>
            <a:r>
              <a:rPr dirty="0" sz="1000" i="1">
                <a:solidFill>
                  <a:srgbClr val="010202"/>
                </a:solidFill>
                <a:latin typeface="Times New Roman"/>
                <a:cs typeface="Times New Roman"/>
              </a:rPr>
              <a:t>cd. </a:t>
            </a:r>
            <a:r>
              <a:rPr dirty="0" sz="1000" spc="-5">
                <a:solidFill>
                  <a:srgbClr val="010202"/>
                </a:solidFill>
                <a:latin typeface="Times New Roman"/>
                <a:cs typeface="Times New Roman"/>
              </a:rPr>
              <a:t>As </a:t>
            </a:r>
            <a:r>
              <a:rPr dirty="0" sz="1000" spc="-5" i="1">
                <a:solidFill>
                  <a:srgbClr val="010202"/>
                </a:solidFill>
                <a:latin typeface="Times New Roman"/>
                <a:cs typeface="Times New Roman"/>
              </a:rPr>
              <a:t>H </a:t>
            </a:r>
            <a:r>
              <a:rPr dirty="0" sz="1000" spc="-5">
                <a:solidFill>
                  <a:srgbClr val="010202"/>
                </a:solidFill>
                <a:latin typeface="Times New Roman"/>
                <a:cs typeface="Times New Roman"/>
              </a:rPr>
              <a:t>is </a:t>
            </a:r>
            <a:r>
              <a:rPr dirty="0" sz="1000">
                <a:solidFill>
                  <a:srgbClr val="010202"/>
                </a:solidFill>
                <a:latin typeface="Times New Roman"/>
                <a:cs typeface="Times New Roman"/>
              </a:rPr>
              <a:t>a </a:t>
            </a:r>
            <a:r>
              <a:rPr dirty="0" sz="1000" spc="-5">
                <a:solidFill>
                  <a:srgbClr val="010202"/>
                </a:solidFill>
                <a:latin typeface="Times New Roman"/>
                <a:cs typeface="Times New Roman"/>
              </a:rPr>
              <a:t>state function,</a:t>
            </a:r>
            <a:r>
              <a:rPr dirty="0" sz="1000" spc="-15">
                <a:solidFill>
                  <a:srgbClr val="010202"/>
                </a:solidFill>
                <a:latin typeface="Times New Roman"/>
                <a:cs typeface="Times New Roman"/>
              </a:rPr>
              <a:t> </a:t>
            </a:r>
            <a:r>
              <a:rPr dirty="0" sz="1000" spc="-5">
                <a:solidFill>
                  <a:srgbClr val="010202"/>
                </a:solidFill>
                <a:latin typeface="Times New Roman"/>
                <a:cs typeface="Times New Roman"/>
              </a:rPr>
              <a:t>then</a:t>
            </a:r>
            <a:endParaRPr sz="1000">
              <a:latin typeface="Times New Roman"/>
              <a:cs typeface="Times New Roman"/>
            </a:endParaRPr>
          </a:p>
          <a:p>
            <a:pPr marL="50800" marR="43180" indent="4271645">
              <a:lnSpc>
                <a:spcPct val="190400"/>
              </a:lnSpc>
              <a:spcBef>
                <a:spcPts val="114"/>
              </a:spcBef>
            </a:pPr>
            <a:r>
              <a:rPr dirty="0" sz="1000" spc="-5">
                <a:solidFill>
                  <a:srgbClr val="010202"/>
                </a:solidFill>
                <a:latin typeface="Times New Roman"/>
                <a:cs typeface="Times New Roman"/>
              </a:rPr>
              <a:t>(i)  </a:t>
            </a:r>
            <a:r>
              <a:rPr dirty="0" sz="1000">
                <a:solidFill>
                  <a:srgbClr val="010202"/>
                </a:solidFill>
                <a:latin typeface="Times New Roman"/>
                <a:cs typeface="Times New Roman"/>
              </a:rPr>
              <a:t>where </a:t>
            </a:r>
            <a:r>
              <a:rPr dirty="0" sz="1000" spc="-5">
                <a:solidFill>
                  <a:srgbClr val="010202"/>
                </a:solidFill>
                <a:latin typeface="Times New Roman"/>
                <a:cs typeface="Times New Roman"/>
              </a:rPr>
              <a:t>O</a:t>
            </a:r>
            <a:r>
              <a:rPr dirty="0" sz="1000" spc="-5" i="1">
                <a:solidFill>
                  <a:srgbClr val="010202"/>
                </a:solidFill>
                <a:latin typeface="Times New Roman"/>
                <a:cs typeface="Times New Roman"/>
              </a:rPr>
              <a:t>H</a:t>
            </a:r>
            <a:r>
              <a:rPr dirty="0" sz="1000" spc="-5">
                <a:solidFill>
                  <a:srgbClr val="010202"/>
                </a:solidFill>
                <a:latin typeface="Times New Roman"/>
                <a:cs typeface="Times New Roman"/>
              </a:rPr>
              <a:t>(</a:t>
            </a:r>
            <a:r>
              <a:rPr dirty="0" sz="1000" spc="-5" i="1">
                <a:solidFill>
                  <a:srgbClr val="010202"/>
                </a:solidFill>
                <a:latin typeface="Times New Roman"/>
                <a:cs typeface="Times New Roman"/>
              </a:rPr>
              <a:t>a </a:t>
            </a:r>
            <a:r>
              <a:rPr dirty="0" sz="1000" spc="505">
                <a:solidFill>
                  <a:srgbClr val="010202"/>
                </a:solidFill>
                <a:latin typeface="Arial"/>
                <a:cs typeface="Arial"/>
              </a:rPr>
              <a:t>‹ </a:t>
            </a:r>
            <a:r>
              <a:rPr dirty="0" sz="1000" i="1">
                <a:solidFill>
                  <a:srgbClr val="010202"/>
                </a:solidFill>
                <a:latin typeface="Times New Roman"/>
                <a:cs typeface="Times New Roman"/>
              </a:rPr>
              <a:t>d</a:t>
            </a:r>
            <a:r>
              <a:rPr dirty="0" sz="1000">
                <a:solidFill>
                  <a:srgbClr val="010202"/>
                </a:solidFill>
                <a:latin typeface="Times New Roman"/>
                <a:cs typeface="Times New Roman"/>
              </a:rPr>
              <a:t>) is the heat required to increase the temperature of one mole of solid</a:t>
            </a:r>
            <a:r>
              <a:rPr dirty="0" sz="1000" spc="135">
                <a:solidFill>
                  <a:srgbClr val="010202"/>
                </a:solidFill>
                <a:latin typeface="Times New Roman"/>
                <a:cs typeface="Times New Roman"/>
              </a:rPr>
              <a:t> </a:t>
            </a:r>
            <a:r>
              <a:rPr dirty="0" sz="1000" i="1">
                <a:solidFill>
                  <a:srgbClr val="010202"/>
                </a:solidFill>
                <a:latin typeface="Times New Roman"/>
                <a:cs typeface="Times New Roman"/>
              </a:rPr>
              <a:t>A</a:t>
            </a:r>
            <a:endParaRPr sz="1000">
              <a:latin typeface="Times New Roman"/>
              <a:cs typeface="Times New Roman"/>
            </a:endParaRPr>
          </a:p>
          <a:p>
            <a:pPr marL="50800">
              <a:lnSpc>
                <a:spcPct val="100000"/>
              </a:lnSpc>
            </a:pPr>
            <a:r>
              <a:rPr dirty="0" sz="1000" spc="-5">
                <a:solidFill>
                  <a:srgbClr val="010202"/>
                </a:solidFill>
                <a:latin typeface="Times New Roman"/>
                <a:cs typeface="Times New Roman"/>
              </a:rPr>
              <a:t>from </a:t>
            </a:r>
            <a:r>
              <a:rPr dirty="0" sz="1000" spc="-5" i="1">
                <a:solidFill>
                  <a:srgbClr val="010202"/>
                </a:solidFill>
                <a:latin typeface="Times New Roman"/>
                <a:cs typeface="Times New Roman"/>
              </a:rPr>
              <a:t>T</a:t>
            </a:r>
            <a:r>
              <a:rPr dirty="0" baseline="-33333" sz="1125" spc="-7">
                <a:solidFill>
                  <a:srgbClr val="010202"/>
                </a:solidFill>
                <a:latin typeface="Times New Roman"/>
                <a:cs typeface="Times New Roman"/>
              </a:rPr>
              <a:t>1 </a:t>
            </a:r>
            <a:r>
              <a:rPr dirty="0" sz="1000">
                <a:solidFill>
                  <a:srgbClr val="010202"/>
                </a:solidFill>
                <a:latin typeface="Times New Roman"/>
                <a:cs typeface="Times New Roman"/>
              </a:rPr>
              <a:t>to </a:t>
            </a:r>
            <a:r>
              <a:rPr dirty="0" sz="1000" spc="-5" i="1">
                <a:solidFill>
                  <a:srgbClr val="010202"/>
                </a:solidFill>
                <a:latin typeface="Times New Roman"/>
                <a:cs typeface="Times New Roman"/>
              </a:rPr>
              <a:t>T</a:t>
            </a:r>
            <a:r>
              <a:rPr dirty="0" baseline="-33333" sz="1125" spc="-7">
                <a:solidFill>
                  <a:srgbClr val="010202"/>
                </a:solidFill>
                <a:latin typeface="Times New Roman"/>
                <a:cs typeface="Times New Roman"/>
              </a:rPr>
              <a:t>2 </a:t>
            </a:r>
            <a:r>
              <a:rPr dirty="0" sz="1000" spc="-5">
                <a:solidFill>
                  <a:srgbClr val="010202"/>
                </a:solidFill>
                <a:latin typeface="Times New Roman"/>
                <a:cs typeface="Times New Roman"/>
              </a:rPr>
              <a:t>at constant</a:t>
            </a:r>
            <a:r>
              <a:rPr dirty="0" sz="1000" spc="120">
                <a:solidFill>
                  <a:srgbClr val="010202"/>
                </a:solidFill>
                <a:latin typeface="Times New Roman"/>
                <a:cs typeface="Times New Roman"/>
              </a:rPr>
              <a:t> </a:t>
            </a:r>
            <a:r>
              <a:rPr dirty="0" sz="1000" spc="-5">
                <a:solidFill>
                  <a:srgbClr val="010202"/>
                </a:solidFill>
                <a:latin typeface="Times New Roman"/>
                <a:cs typeface="Times New Roman"/>
              </a:rPr>
              <a:t>pressure.</a:t>
            </a:r>
            <a:endParaRPr sz="1000">
              <a:latin typeface="Times New Roman"/>
              <a:cs typeface="Times New Roman"/>
            </a:endParaRPr>
          </a:p>
        </p:txBody>
      </p:sp>
      <p:sp>
        <p:nvSpPr>
          <p:cNvPr id="12" name="object 12"/>
          <p:cNvSpPr/>
          <p:nvPr/>
        </p:nvSpPr>
        <p:spPr>
          <a:xfrm>
            <a:off x="2056739" y="2205443"/>
            <a:ext cx="962025" cy="523875"/>
          </a:xfrm>
          <a:prstGeom prst="rect">
            <a:avLst/>
          </a:prstGeom>
          <a:blipFill>
            <a:blip r:embed="rId5" cstate="print"/>
            <a:stretch>
              <a:fillRect/>
            </a:stretch>
          </a:blipFill>
        </p:spPr>
        <p:txBody>
          <a:bodyPr wrap="square" lIns="0" tIns="0" rIns="0" bIns="0" rtlCol="0"/>
          <a:lstStyle/>
          <a:p/>
        </p:txBody>
      </p:sp>
      <p:sp>
        <p:nvSpPr>
          <p:cNvPr id="13" name="object 13"/>
          <p:cNvSpPr txBox="1"/>
          <p:nvPr/>
        </p:nvSpPr>
        <p:spPr>
          <a:xfrm>
            <a:off x="460819" y="7084214"/>
            <a:ext cx="335915"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where</a:t>
            </a:r>
            <a:endParaRPr sz="1000">
              <a:latin typeface="Times New Roman"/>
              <a:cs typeface="Times New Roman"/>
            </a:endParaRPr>
          </a:p>
        </p:txBody>
      </p:sp>
      <p:sp>
        <p:nvSpPr>
          <p:cNvPr id="14" name="object 14"/>
          <p:cNvSpPr/>
          <p:nvPr/>
        </p:nvSpPr>
        <p:spPr>
          <a:xfrm>
            <a:off x="1765300" y="7472362"/>
            <a:ext cx="1409700" cy="190500"/>
          </a:xfrm>
          <a:prstGeom prst="rect">
            <a:avLst/>
          </a:prstGeom>
          <a:blipFill>
            <a:blip r:embed="rId6" cstate="print"/>
            <a:stretch>
              <a:fillRect/>
            </a:stretch>
          </a:blipFill>
        </p:spPr>
        <p:txBody>
          <a:bodyPr wrap="square" lIns="0" tIns="0" rIns="0" bIns="0" rtlCol="0"/>
          <a:lstStyle/>
          <a:p/>
        </p:txBody>
      </p:sp>
      <p:sp>
        <p:nvSpPr>
          <p:cNvPr id="15" name="object 15"/>
          <p:cNvSpPr/>
          <p:nvPr/>
        </p:nvSpPr>
        <p:spPr>
          <a:xfrm>
            <a:off x="1841016" y="711512"/>
            <a:ext cx="1472146" cy="133037"/>
          </a:xfrm>
          <a:prstGeom prst="rect">
            <a:avLst/>
          </a:prstGeom>
          <a:blipFill>
            <a:blip r:embed="rId7" cstate="print"/>
            <a:stretch>
              <a:fillRect/>
            </a:stretch>
          </a:blipFill>
        </p:spPr>
        <p:txBody>
          <a:bodyPr wrap="square" lIns="0" tIns="0" rIns="0" bIns="0" rtlCol="0"/>
          <a:lstStyle/>
          <a:p/>
        </p:txBody>
      </p:sp>
      <p:sp>
        <p:nvSpPr>
          <p:cNvPr id="16" name="object 16"/>
          <p:cNvSpPr/>
          <p:nvPr/>
        </p:nvSpPr>
        <p:spPr>
          <a:xfrm>
            <a:off x="666750" y="5629783"/>
            <a:ext cx="3858767" cy="453517"/>
          </a:xfrm>
          <a:prstGeom prst="rect">
            <a:avLst/>
          </a:prstGeom>
          <a:blipFill>
            <a:blip r:embed="rId8" cstate="print"/>
            <a:stretch>
              <a:fillRect/>
            </a:stretch>
          </a:blipFill>
        </p:spPr>
        <p:txBody>
          <a:bodyPr wrap="square" lIns="0" tIns="0" rIns="0" bIns="0" rtlCol="0"/>
          <a:lstStyle/>
          <a:p/>
        </p:txBody>
      </p:sp>
      <p:sp>
        <p:nvSpPr>
          <p:cNvPr id="17" name="object 17"/>
          <p:cNvSpPr/>
          <p:nvPr/>
        </p:nvSpPr>
        <p:spPr>
          <a:xfrm>
            <a:off x="1822195" y="6556661"/>
            <a:ext cx="1383792" cy="372552"/>
          </a:xfrm>
          <a:prstGeom prst="rect">
            <a:avLst/>
          </a:prstGeom>
          <a:blipFill>
            <a:blip r:embed="rId9" cstate="print"/>
            <a:stretch>
              <a:fillRect/>
            </a:stretch>
          </a:blipFill>
        </p:spPr>
        <p:txBody>
          <a:bodyPr wrap="square" lIns="0" tIns="0" rIns="0" bIns="0" rtlCol="0"/>
          <a:lstStyle/>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2263927" y="1353819"/>
            <a:ext cx="723900" cy="152400"/>
          </a:xfrm>
          <a:prstGeom prst="rect">
            <a:avLst/>
          </a:prstGeom>
          <a:blipFill>
            <a:blip r:embed="rId2" cstate="print"/>
            <a:stretch>
              <a:fillRect/>
            </a:stretch>
          </a:blipFill>
        </p:spPr>
        <p:txBody>
          <a:bodyPr wrap="square" lIns="0" tIns="0" rIns="0" bIns="0" rtlCol="0"/>
          <a:lstStyle/>
          <a:p/>
        </p:txBody>
      </p:sp>
      <p:sp>
        <p:nvSpPr>
          <p:cNvPr id="3" name="object 3"/>
          <p:cNvSpPr/>
          <p:nvPr/>
        </p:nvSpPr>
        <p:spPr>
          <a:xfrm>
            <a:off x="847725" y="3006559"/>
            <a:ext cx="3800475" cy="2476500"/>
          </a:xfrm>
          <a:prstGeom prst="rect">
            <a:avLst/>
          </a:prstGeom>
          <a:blipFill>
            <a:blip r:embed="rId3" cstate="print"/>
            <a:stretch>
              <a:fillRect/>
            </a:stretch>
          </a:blipFill>
        </p:spPr>
        <p:txBody>
          <a:bodyPr wrap="square" lIns="0" tIns="0" rIns="0" bIns="0" rtlCol="0"/>
          <a:lstStyle/>
          <a:p/>
        </p:txBody>
      </p:sp>
      <p:sp>
        <p:nvSpPr>
          <p:cNvPr id="4" name="object 4"/>
          <p:cNvSpPr txBox="1"/>
          <p:nvPr/>
        </p:nvSpPr>
        <p:spPr>
          <a:xfrm>
            <a:off x="444512" y="5676112"/>
            <a:ext cx="4483735" cy="762000"/>
          </a:xfrm>
          <a:prstGeom prst="rect">
            <a:avLst/>
          </a:prstGeom>
        </p:spPr>
        <p:txBody>
          <a:bodyPr wrap="square" lIns="0" tIns="27939" rIns="0" bIns="0" rtlCol="0" vert="horz">
            <a:spAutoFit/>
          </a:bodyPr>
          <a:lstStyle/>
          <a:p>
            <a:pPr marL="903605" marR="392430" indent="-457200">
              <a:lnSpc>
                <a:spcPts val="1100"/>
              </a:lnSpc>
              <a:spcBef>
                <a:spcPts val="219"/>
              </a:spcBef>
            </a:pPr>
            <a:r>
              <a:rPr dirty="0" sz="1000" spc="-5" b="1">
                <a:solidFill>
                  <a:srgbClr val="010202"/>
                </a:solidFill>
                <a:latin typeface="Times New Roman"/>
                <a:cs typeface="Times New Roman"/>
              </a:rPr>
              <a:t>Figure </a:t>
            </a:r>
            <a:r>
              <a:rPr dirty="0" sz="1000" b="1">
                <a:solidFill>
                  <a:srgbClr val="010202"/>
                </a:solidFill>
                <a:latin typeface="Times New Roman"/>
                <a:cs typeface="Times New Roman"/>
              </a:rPr>
              <a:t>6.6 </a:t>
            </a:r>
            <a:r>
              <a:rPr dirty="0" sz="1000">
                <a:solidFill>
                  <a:srgbClr val="010202"/>
                </a:solidFill>
                <a:latin typeface="Times New Roman"/>
                <a:cs typeface="Times New Roman"/>
              </a:rPr>
              <a:t>The variation, with temperature, of the molar enthalpies of  the solid and liquid phases of a</a:t>
            </a:r>
            <a:r>
              <a:rPr dirty="0" sz="1000" spc="40">
                <a:solidFill>
                  <a:srgbClr val="010202"/>
                </a:solidFill>
                <a:latin typeface="Times New Roman"/>
                <a:cs typeface="Times New Roman"/>
              </a:rPr>
              <a:t> </a:t>
            </a:r>
            <a:r>
              <a:rPr dirty="0" sz="1000">
                <a:solidFill>
                  <a:srgbClr val="010202"/>
                </a:solidFill>
                <a:latin typeface="Times New Roman"/>
                <a:cs typeface="Times New Roman"/>
              </a:rPr>
              <a:t>substance.</a:t>
            </a:r>
            <a:endParaRPr sz="1000">
              <a:latin typeface="Times New Roman"/>
              <a:cs typeface="Times New Roman"/>
            </a:endParaRPr>
          </a:p>
          <a:p>
            <a:pPr>
              <a:lnSpc>
                <a:spcPct val="100000"/>
              </a:lnSpc>
              <a:spcBef>
                <a:spcPts val="45"/>
              </a:spcBef>
            </a:pPr>
            <a:endParaRPr sz="900">
              <a:latin typeface="Times New Roman"/>
              <a:cs typeface="Times New Roman"/>
            </a:endParaRPr>
          </a:p>
          <a:p>
            <a:pPr marL="12700" marR="5080" indent="-635">
              <a:lnSpc>
                <a:spcPct val="100000"/>
              </a:lnSpc>
            </a:pPr>
            <a:r>
              <a:rPr dirty="0" sz="1000">
                <a:solidFill>
                  <a:srgbClr val="010202"/>
                </a:solidFill>
                <a:latin typeface="Times New Roman"/>
                <a:cs typeface="Times New Roman"/>
              </a:rPr>
              <a:t>298 </a:t>
            </a:r>
            <a:r>
              <a:rPr dirty="0" sz="1000" spc="-5">
                <a:solidFill>
                  <a:srgbClr val="010202"/>
                </a:solidFill>
                <a:latin typeface="Times New Roman"/>
                <a:cs typeface="Times New Roman"/>
              </a:rPr>
              <a:t>K </a:t>
            </a:r>
            <a:r>
              <a:rPr dirty="0" sz="1000">
                <a:solidFill>
                  <a:srgbClr val="010202"/>
                </a:solidFill>
                <a:latin typeface="Times New Roman"/>
                <a:cs typeface="Times New Roman"/>
              </a:rPr>
              <a:t>is simply the heat of formation of the compound from its elements at 298 </a:t>
            </a:r>
            <a:r>
              <a:rPr dirty="0" sz="1000" spc="-5">
                <a:solidFill>
                  <a:srgbClr val="010202"/>
                </a:solidFill>
                <a:latin typeface="Times New Roman"/>
                <a:cs typeface="Times New Roman"/>
              </a:rPr>
              <a:t>K. For  example, for the</a:t>
            </a:r>
            <a:r>
              <a:rPr dirty="0" sz="1000" spc="-10">
                <a:solidFill>
                  <a:srgbClr val="010202"/>
                </a:solidFill>
                <a:latin typeface="Times New Roman"/>
                <a:cs typeface="Times New Roman"/>
              </a:rPr>
              <a:t> </a:t>
            </a:r>
            <a:r>
              <a:rPr dirty="0" sz="1000" spc="-5">
                <a:solidFill>
                  <a:srgbClr val="010202"/>
                </a:solidFill>
                <a:latin typeface="Times New Roman"/>
                <a:cs typeface="Times New Roman"/>
              </a:rPr>
              <a:t>oxidation</a:t>
            </a:r>
            <a:endParaRPr sz="1000">
              <a:latin typeface="Times New Roman"/>
              <a:cs typeface="Times New Roman"/>
            </a:endParaRPr>
          </a:p>
        </p:txBody>
      </p:sp>
      <p:sp>
        <p:nvSpPr>
          <p:cNvPr id="5" name="object 5"/>
          <p:cNvSpPr txBox="1"/>
          <p:nvPr/>
        </p:nvSpPr>
        <p:spPr>
          <a:xfrm>
            <a:off x="419100" y="7507440"/>
            <a:ext cx="1027430" cy="177800"/>
          </a:xfrm>
          <a:prstGeom prst="rect">
            <a:avLst/>
          </a:prstGeom>
        </p:spPr>
        <p:txBody>
          <a:bodyPr wrap="square" lIns="0" tIns="12700" rIns="0" bIns="0" rtlCol="0" vert="horz">
            <a:spAutoFit/>
          </a:bodyPr>
          <a:lstStyle/>
          <a:p>
            <a:pPr marL="38100">
              <a:lnSpc>
                <a:spcPct val="100000"/>
              </a:lnSpc>
              <a:spcBef>
                <a:spcPts val="100"/>
              </a:spcBef>
            </a:pPr>
            <a:r>
              <a:rPr dirty="0" sz="1000">
                <a:solidFill>
                  <a:srgbClr val="010202"/>
                </a:solidFill>
                <a:latin typeface="Times New Roman"/>
                <a:cs typeface="Times New Roman"/>
              </a:rPr>
              <a:t>and, as </a:t>
            </a:r>
            <a:r>
              <a:rPr dirty="0" sz="1000" spc="10" i="1">
                <a:solidFill>
                  <a:srgbClr val="010202"/>
                </a:solidFill>
                <a:latin typeface="Times New Roman"/>
                <a:cs typeface="Times New Roman"/>
              </a:rPr>
              <a:t>H</a:t>
            </a:r>
            <a:r>
              <a:rPr dirty="0" baseline="-33333" sz="1125" spc="15">
                <a:solidFill>
                  <a:srgbClr val="010202"/>
                </a:solidFill>
                <a:latin typeface="Times New Roman"/>
                <a:cs typeface="Times New Roman"/>
              </a:rPr>
              <a:t>M.298</a:t>
            </a:r>
            <a:r>
              <a:rPr dirty="0" baseline="-33333" sz="1125" spc="-22">
                <a:solidFill>
                  <a:srgbClr val="010202"/>
                </a:solidFill>
                <a:latin typeface="Times New Roman"/>
                <a:cs typeface="Times New Roman"/>
              </a:rPr>
              <a:t> </a:t>
            </a:r>
            <a:r>
              <a:rPr dirty="0" sz="1000">
                <a:solidFill>
                  <a:srgbClr val="010202"/>
                </a:solidFill>
                <a:latin typeface="Times New Roman"/>
                <a:cs typeface="Times New Roman"/>
              </a:rPr>
              <a:t>and</a:t>
            </a:r>
            <a:endParaRPr sz="1000">
              <a:latin typeface="Times New Roman"/>
              <a:cs typeface="Times New Roman"/>
            </a:endParaRPr>
          </a:p>
        </p:txBody>
      </p:sp>
      <p:sp>
        <p:nvSpPr>
          <p:cNvPr id="6" name="object 6"/>
          <p:cNvSpPr/>
          <p:nvPr/>
        </p:nvSpPr>
        <p:spPr>
          <a:xfrm>
            <a:off x="1449387" y="7494740"/>
            <a:ext cx="371475" cy="142875"/>
          </a:xfrm>
          <a:prstGeom prst="rect">
            <a:avLst/>
          </a:prstGeom>
          <a:blipFill>
            <a:blip r:embed="rId4" cstate="print"/>
            <a:stretch>
              <a:fillRect/>
            </a:stretch>
          </a:blipFill>
        </p:spPr>
        <p:txBody>
          <a:bodyPr wrap="square" lIns="0" tIns="0" rIns="0" bIns="0" rtlCol="0"/>
          <a:lstStyle/>
          <a:p/>
        </p:txBody>
      </p:sp>
      <p:sp>
        <p:nvSpPr>
          <p:cNvPr id="7" name="object 7"/>
          <p:cNvSpPr txBox="1"/>
          <p:nvPr/>
        </p:nvSpPr>
        <p:spPr>
          <a:xfrm>
            <a:off x="1817687" y="7507440"/>
            <a:ext cx="2000250"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 </a:t>
            </a:r>
            <a:r>
              <a:rPr dirty="0" sz="1000" spc="-5">
                <a:solidFill>
                  <a:srgbClr val="010202"/>
                </a:solidFill>
                <a:latin typeface="Times New Roman"/>
                <a:cs typeface="Times New Roman"/>
              </a:rPr>
              <a:t>are by convention, equal to zero,</a:t>
            </a:r>
            <a:r>
              <a:rPr dirty="0" sz="1000" spc="-70">
                <a:solidFill>
                  <a:srgbClr val="010202"/>
                </a:solidFill>
                <a:latin typeface="Times New Roman"/>
                <a:cs typeface="Times New Roman"/>
              </a:rPr>
              <a:t> </a:t>
            </a:r>
            <a:r>
              <a:rPr dirty="0" sz="1000" spc="-5">
                <a:solidFill>
                  <a:srgbClr val="010202"/>
                </a:solidFill>
                <a:latin typeface="Times New Roman"/>
                <a:cs typeface="Times New Roman"/>
              </a:rPr>
              <a:t>then</a:t>
            </a:r>
            <a:endParaRPr sz="1000">
              <a:latin typeface="Times New Roman"/>
              <a:cs typeface="Times New Roman"/>
            </a:endParaRPr>
          </a:p>
        </p:txBody>
      </p:sp>
      <p:sp>
        <p:nvSpPr>
          <p:cNvPr id="8" name="object 8"/>
          <p:cNvSpPr txBox="1"/>
          <p:nvPr/>
        </p:nvSpPr>
        <p:spPr>
          <a:xfrm>
            <a:off x="381000" y="403099"/>
            <a:ext cx="4720590" cy="2121535"/>
          </a:xfrm>
          <a:prstGeom prst="rect">
            <a:avLst/>
          </a:prstGeom>
        </p:spPr>
        <p:txBody>
          <a:bodyPr wrap="square" lIns="0" tIns="12700" rIns="0" bIns="0" rtlCol="0" vert="horz">
            <a:spAutoFit/>
          </a:bodyPr>
          <a:lstStyle/>
          <a:p>
            <a:pPr marL="76200">
              <a:lnSpc>
                <a:spcPct val="100000"/>
              </a:lnSpc>
              <a:spcBef>
                <a:spcPts val="100"/>
              </a:spcBef>
            </a:pPr>
            <a:r>
              <a:rPr dirty="0" sz="1000">
                <a:solidFill>
                  <a:srgbClr val="231F20"/>
                </a:solidFill>
                <a:latin typeface="Times New Roman"/>
                <a:cs typeface="Times New Roman"/>
              </a:rPr>
              <a:t>136 </a:t>
            </a:r>
            <a:r>
              <a:rPr dirty="0" sz="1000" spc="-5" i="1">
                <a:solidFill>
                  <a:srgbClr val="231F20"/>
                </a:solidFill>
                <a:latin typeface="Times New Roman"/>
                <a:cs typeface="Times New Roman"/>
              </a:rPr>
              <a:t>Introduction </a:t>
            </a:r>
            <a:r>
              <a:rPr dirty="0" sz="1000" i="1">
                <a:solidFill>
                  <a:srgbClr val="231F20"/>
                </a:solidFill>
                <a:latin typeface="Times New Roman"/>
                <a:cs typeface="Times New Roman"/>
              </a:rPr>
              <a:t>to the Thermodynamics of</a:t>
            </a:r>
            <a:r>
              <a:rPr dirty="0" sz="1000" spc="-30" i="1">
                <a:solidFill>
                  <a:srgbClr val="231F20"/>
                </a:solidFill>
                <a:latin typeface="Times New Roman"/>
                <a:cs typeface="Times New Roman"/>
              </a:rPr>
              <a:t> </a:t>
            </a:r>
            <a:r>
              <a:rPr dirty="0" sz="1000" i="1">
                <a:solidFill>
                  <a:srgbClr val="231F20"/>
                </a:solidFill>
                <a:latin typeface="Times New Roman"/>
                <a:cs typeface="Times New Roman"/>
              </a:rPr>
              <a:t>Materials</a:t>
            </a:r>
            <a:endParaRPr sz="1000">
              <a:latin typeface="Times New Roman"/>
              <a:cs typeface="Times New Roman"/>
            </a:endParaRPr>
          </a:p>
          <a:p>
            <a:pPr>
              <a:lnSpc>
                <a:spcPct val="100000"/>
              </a:lnSpc>
              <a:spcBef>
                <a:spcPts val="25"/>
              </a:spcBef>
            </a:pPr>
            <a:endParaRPr sz="1550">
              <a:latin typeface="Times New Roman"/>
              <a:cs typeface="Times New Roman"/>
            </a:endParaRPr>
          </a:p>
          <a:p>
            <a:pPr algn="just" marL="76200" marR="61594">
              <a:lnSpc>
                <a:spcPct val="100000"/>
              </a:lnSpc>
            </a:pPr>
            <a:r>
              <a:rPr dirty="0" sz="1000">
                <a:solidFill>
                  <a:srgbClr val="010202"/>
                </a:solidFill>
                <a:latin typeface="Times New Roman"/>
                <a:cs typeface="Times New Roman"/>
              </a:rPr>
              <a:t>Thus if the heat of the reaction is known at one temperature and the constantpressure heat  </a:t>
            </a:r>
            <a:r>
              <a:rPr dirty="0" sz="1000" spc="-5">
                <a:solidFill>
                  <a:srgbClr val="010202"/>
                </a:solidFill>
                <a:latin typeface="Times New Roman"/>
                <a:cs typeface="Times New Roman"/>
              </a:rPr>
              <a:t>capacities of the products and the reactants are known (along with their dependencies on  </a:t>
            </a:r>
            <a:r>
              <a:rPr dirty="0" sz="1000">
                <a:solidFill>
                  <a:srgbClr val="010202"/>
                </a:solidFill>
                <a:latin typeface="Times New Roman"/>
                <a:cs typeface="Times New Roman"/>
              </a:rPr>
              <a:t>temperature), then the heat of the reaction at any other temperature can be calculated. It</a:t>
            </a:r>
            <a:r>
              <a:rPr dirty="0" sz="1000" spc="-80">
                <a:solidFill>
                  <a:srgbClr val="010202"/>
                </a:solidFill>
                <a:latin typeface="Times New Roman"/>
                <a:cs typeface="Times New Roman"/>
              </a:rPr>
              <a:t> </a:t>
            </a:r>
            <a:r>
              <a:rPr dirty="0" sz="1000">
                <a:solidFill>
                  <a:srgbClr val="010202"/>
                </a:solidFill>
                <a:latin typeface="Times New Roman"/>
                <a:cs typeface="Times New Roman"/>
              </a:rPr>
              <a:t>is</a:t>
            </a:r>
            <a:endParaRPr sz="1000">
              <a:latin typeface="Times New Roman"/>
              <a:cs typeface="Times New Roman"/>
            </a:endParaRPr>
          </a:p>
          <a:p>
            <a:pPr algn="just" marL="80010" marR="55880" indent="-4445">
              <a:lnSpc>
                <a:spcPct val="130900"/>
              </a:lnSpc>
              <a:spcBef>
                <a:spcPts val="10"/>
              </a:spcBef>
              <a:tabLst>
                <a:tab pos="2670810" algn="l"/>
              </a:tabLst>
            </a:pPr>
            <a:r>
              <a:rPr dirty="0" sz="1000">
                <a:solidFill>
                  <a:srgbClr val="010202"/>
                </a:solidFill>
                <a:latin typeface="Times New Roman"/>
                <a:cs typeface="Times New Roman"/>
              </a:rPr>
              <a:t>to  be  noted  that  if</a:t>
            </a:r>
            <a:r>
              <a:rPr dirty="0" sz="1000" spc="95">
                <a:solidFill>
                  <a:srgbClr val="010202"/>
                </a:solidFill>
                <a:latin typeface="Times New Roman"/>
                <a:cs typeface="Times New Roman"/>
              </a:rPr>
              <a:t> </a:t>
            </a:r>
            <a:r>
              <a:rPr dirty="0" sz="1000" spc="-5">
                <a:solidFill>
                  <a:srgbClr val="010202"/>
                </a:solidFill>
                <a:latin typeface="Times New Roman"/>
                <a:cs typeface="Times New Roman"/>
              </a:rPr>
              <a:t>O</a:t>
            </a:r>
            <a:r>
              <a:rPr dirty="0" sz="1000" spc="-5" i="1">
                <a:solidFill>
                  <a:srgbClr val="010202"/>
                </a:solidFill>
                <a:latin typeface="Times New Roman"/>
                <a:cs typeface="Times New Roman"/>
              </a:rPr>
              <a:t>C</a:t>
            </a:r>
            <a:r>
              <a:rPr dirty="0" baseline="-33333" sz="1125" spc="-7" i="1">
                <a:solidFill>
                  <a:srgbClr val="010202"/>
                </a:solidFill>
                <a:latin typeface="Times New Roman"/>
                <a:cs typeface="Times New Roman"/>
              </a:rPr>
              <a:t>p</a:t>
            </a:r>
            <a:r>
              <a:rPr dirty="0" sz="1000" spc="-5">
                <a:solidFill>
                  <a:srgbClr val="010202"/>
                </a:solidFill>
                <a:latin typeface="Times New Roman"/>
                <a:cs typeface="Times New Roman"/>
              </a:rPr>
              <a:t>=0,</a:t>
            </a:r>
            <a:r>
              <a:rPr dirty="0" sz="1000" spc="220">
                <a:solidFill>
                  <a:srgbClr val="010202"/>
                </a:solidFill>
                <a:latin typeface="Times New Roman"/>
                <a:cs typeface="Times New Roman"/>
              </a:rPr>
              <a:t> </a:t>
            </a:r>
            <a:r>
              <a:rPr dirty="0" sz="1000" spc="-5">
                <a:solidFill>
                  <a:srgbClr val="010202"/>
                </a:solidFill>
                <a:latin typeface="Times New Roman"/>
                <a:cs typeface="Times New Roman"/>
              </a:rPr>
              <a:t>then	</a:t>
            </a:r>
            <a:r>
              <a:rPr dirty="0" sz="1000">
                <a:solidFill>
                  <a:srgbClr val="010202"/>
                </a:solidFill>
                <a:latin typeface="Times New Roman"/>
                <a:cs typeface="Times New Roman"/>
              </a:rPr>
              <a:t>i.e., the heat of the reaction, </a:t>
            </a:r>
            <a:r>
              <a:rPr dirty="0" sz="1000" spc="-5">
                <a:solidFill>
                  <a:srgbClr val="010202"/>
                </a:solidFill>
                <a:latin typeface="Times New Roman"/>
                <a:cs typeface="Times New Roman"/>
              </a:rPr>
              <a:t>O</a:t>
            </a:r>
            <a:r>
              <a:rPr dirty="0" sz="1000" spc="-5" i="1">
                <a:solidFill>
                  <a:srgbClr val="010202"/>
                </a:solidFill>
                <a:latin typeface="Times New Roman"/>
                <a:cs typeface="Times New Roman"/>
              </a:rPr>
              <a:t>H, </a:t>
            </a:r>
            <a:r>
              <a:rPr dirty="0" sz="1000">
                <a:solidFill>
                  <a:srgbClr val="010202"/>
                </a:solidFill>
                <a:latin typeface="Times New Roman"/>
                <a:cs typeface="Times New Roman"/>
              </a:rPr>
              <a:t>is in-  dependent of temperature. In Fig. 6.6 the slope of the line </a:t>
            </a:r>
            <a:r>
              <a:rPr dirty="0" sz="1000" i="1">
                <a:solidFill>
                  <a:srgbClr val="010202"/>
                </a:solidFill>
                <a:latin typeface="Times New Roman"/>
                <a:cs typeface="Times New Roman"/>
              </a:rPr>
              <a:t>bc, </a:t>
            </a:r>
            <a:r>
              <a:rPr dirty="0" sz="1000">
                <a:solidFill>
                  <a:srgbClr val="010202"/>
                </a:solidFill>
                <a:latin typeface="Times New Roman"/>
                <a:cs typeface="Times New Roman"/>
              </a:rPr>
              <a:t>which is </a:t>
            </a:r>
            <a:r>
              <a:rPr dirty="0" sz="1000" spc="-5">
                <a:solidFill>
                  <a:srgbClr val="010202"/>
                </a:solidFill>
                <a:latin typeface="Times New Roman"/>
                <a:cs typeface="Times New Roman"/>
              </a:rPr>
              <a:t>(6</a:t>
            </a:r>
            <a:r>
              <a:rPr dirty="0" sz="1000" spc="-5" i="1">
                <a:solidFill>
                  <a:srgbClr val="010202"/>
                </a:solidFill>
                <a:latin typeface="Times New Roman"/>
                <a:cs typeface="Times New Roman"/>
              </a:rPr>
              <a:t>H</a:t>
            </a:r>
            <a:r>
              <a:rPr dirty="0" sz="1000" spc="-5">
                <a:solidFill>
                  <a:srgbClr val="010202"/>
                </a:solidFill>
                <a:latin typeface="Times New Roman"/>
                <a:cs typeface="Times New Roman"/>
              </a:rPr>
              <a:t>/6</a:t>
            </a:r>
            <a:r>
              <a:rPr dirty="0" sz="1000" spc="-5" i="1">
                <a:solidFill>
                  <a:srgbClr val="010202"/>
                </a:solidFill>
                <a:latin typeface="Times New Roman"/>
                <a:cs typeface="Times New Roman"/>
              </a:rPr>
              <a:t>T</a:t>
            </a:r>
            <a:r>
              <a:rPr dirty="0" sz="1000" spc="-5">
                <a:solidFill>
                  <a:srgbClr val="010202"/>
                </a:solidFill>
                <a:latin typeface="Times New Roman"/>
                <a:cs typeface="Times New Roman"/>
              </a:rPr>
              <a:t>)</a:t>
            </a:r>
            <a:r>
              <a:rPr dirty="0" baseline="-33333" sz="1125" spc="-7" i="1">
                <a:solidFill>
                  <a:srgbClr val="010202"/>
                </a:solidFill>
                <a:latin typeface="Times New Roman"/>
                <a:cs typeface="Times New Roman"/>
              </a:rPr>
              <a:t>p</a:t>
            </a:r>
            <a:r>
              <a:rPr dirty="0" sz="1000" spc="-5" i="1">
                <a:solidFill>
                  <a:srgbClr val="010202"/>
                </a:solidFill>
                <a:latin typeface="Times New Roman"/>
                <a:cs typeface="Times New Roman"/>
              </a:rPr>
              <a:t>, </a:t>
            </a:r>
            <a:r>
              <a:rPr dirty="0" sz="1000">
                <a:solidFill>
                  <a:srgbClr val="010202"/>
                </a:solidFill>
                <a:latin typeface="Times New Roman"/>
                <a:cs typeface="Times New Roman"/>
              </a:rPr>
              <a:t>is </a:t>
            </a:r>
            <a:r>
              <a:rPr dirty="0" sz="1000" i="1">
                <a:solidFill>
                  <a:srgbClr val="010202"/>
                </a:solidFill>
                <a:latin typeface="Times New Roman"/>
                <a:cs typeface="Times New Roman"/>
              </a:rPr>
              <a:t>C</a:t>
            </a:r>
            <a:r>
              <a:rPr dirty="0" baseline="-33333" sz="1125" i="1">
                <a:solidFill>
                  <a:srgbClr val="010202"/>
                </a:solidFill>
                <a:latin typeface="Times New Roman"/>
                <a:cs typeface="Times New Roman"/>
              </a:rPr>
              <a:t>p</a:t>
            </a:r>
            <a:r>
              <a:rPr dirty="0" sz="1000" i="1">
                <a:solidFill>
                  <a:srgbClr val="010202"/>
                </a:solidFill>
                <a:latin typeface="Times New Roman"/>
                <a:cs typeface="Times New Roman"/>
              </a:rPr>
              <a:t>,  </a:t>
            </a:r>
            <a:r>
              <a:rPr dirty="0" sz="1000">
                <a:solidFill>
                  <a:srgbClr val="010202"/>
                </a:solidFill>
                <a:latin typeface="Times New Roman"/>
                <a:cs typeface="Times New Roman"/>
              </a:rPr>
              <a:t>for the liquid </a:t>
            </a:r>
            <a:r>
              <a:rPr dirty="0" sz="1000" i="1">
                <a:solidFill>
                  <a:srgbClr val="010202"/>
                </a:solidFill>
                <a:latin typeface="Times New Roman"/>
                <a:cs typeface="Times New Roman"/>
              </a:rPr>
              <a:t>A, </a:t>
            </a:r>
            <a:r>
              <a:rPr dirty="0" sz="1000">
                <a:solidFill>
                  <a:srgbClr val="010202"/>
                </a:solidFill>
                <a:latin typeface="Times New Roman"/>
                <a:cs typeface="Times New Roman"/>
              </a:rPr>
              <a:t>and </a:t>
            </a:r>
            <a:r>
              <a:rPr dirty="0" sz="1000" i="1">
                <a:solidFill>
                  <a:srgbClr val="010202"/>
                </a:solidFill>
                <a:latin typeface="Times New Roman"/>
                <a:cs typeface="Times New Roman"/>
              </a:rPr>
              <a:t>bc </a:t>
            </a:r>
            <a:r>
              <a:rPr dirty="0" sz="1000">
                <a:solidFill>
                  <a:srgbClr val="010202"/>
                </a:solidFill>
                <a:latin typeface="Times New Roman"/>
                <a:cs typeface="Times New Roman"/>
              </a:rPr>
              <a:t>is a straight line only if </a:t>
            </a:r>
            <a:r>
              <a:rPr dirty="0" sz="1000" i="1">
                <a:solidFill>
                  <a:srgbClr val="010202"/>
                </a:solidFill>
                <a:latin typeface="Times New Roman"/>
                <a:cs typeface="Times New Roman"/>
              </a:rPr>
              <a:t>C</a:t>
            </a:r>
            <a:r>
              <a:rPr dirty="0" baseline="-33333" sz="1125" i="1">
                <a:solidFill>
                  <a:srgbClr val="010202"/>
                </a:solidFill>
                <a:latin typeface="Times New Roman"/>
                <a:cs typeface="Times New Roman"/>
              </a:rPr>
              <a:t>p </a:t>
            </a:r>
            <a:r>
              <a:rPr dirty="0" sz="1000">
                <a:solidFill>
                  <a:srgbClr val="010202"/>
                </a:solidFill>
                <a:latin typeface="Times New Roman"/>
                <a:cs typeface="Times New Roman"/>
              </a:rPr>
              <a:t>is independent of temperature.</a:t>
            </a:r>
            <a:endParaRPr sz="1000">
              <a:latin typeface="Times New Roman"/>
              <a:cs typeface="Times New Roman"/>
            </a:endParaRPr>
          </a:p>
          <a:p>
            <a:pPr algn="just" marL="80010" marR="58419" indent="127000">
              <a:lnSpc>
                <a:spcPct val="100000"/>
              </a:lnSpc>
              <a:spcBef>
                <a:spcPts val="370"/>
              </a:spcBef>
            </a:pPr>
            <a:r>
              <a:rPr dirty="0" sz="1000" spc="-5">
                <a:solidFill>
                  <a:srgbClr val="010202"/>
                </a:solidFill>
                <a:latin typeface="Times New Roman"/>
                <a:cs typeface="Times New Roman"/>
              </a:rPr>
              <a:t>As </a:t>
            </a:r>
            <a:r>
              <a:rPr dirty="0" sz="1000" spc="-5" i="1">
                <a:solidFill>
                  <a:srgbClr val="010202"/>
                </a:solidFill>
                <a:latin typeface="Times New Roman"/>
                <a:cs typeface="Times New Roman"/>
              </a:rPr>
              <a:t>H </a:t>
            </a:r>
            <a:r>
              <a:rPr dirty="0" sz="1000">
                <a:solidFill>
                  <a:srgbClr val="010202"/>
                </a:solidFill>
                <a:latin typeface="Times New Roman"/>
                <a:cs typeface="Times New Roman"/>
              </a:rPr>
              <a:t>does not have an absolute value (only changes in </a:t>
            </a:r>
            <a:r>
              <a:rPr dirty="0" sz="1000" spc="-5" i="1">
                <a:solidFill>
                  <a:srgbClr val="010202"/>
                </a:solidFill>
                <a:latin typeface="Times New Roman"/>
                <a:cs typeface="Times New Roman"/>
              </a:rPr>
              <a:t>H </a:t>
            </a:r>
            <a:r>
              <a:rPr dirty="0" sz="1000">
                <a:solidFill>
                  <a:srgbClr val="010202"/>
                </a:solidFill>
                <a:latin typeface="Times New Roman"/>
                <a:cs typeface="Times New Roman"/>
              </a:rPr>
              <a:t>can be measured), it is  convenient to introduce a convention which will allow the comparison of different  enthalpy-temperature diagrams. This convention assigns the value of zero to the enthalpy  of </a:t>
            </a:r>
            <a:r>
              <a:rPr dirty="0" sz="1000" i="1">
                <a:solidFill>
                  <a:srgbClr val="010202"/>
                </a:solidFill>
                <a:latin typeface="Times New Roman"/>
                <a:cs typeface="Times New Roman"/>
              </a:rPr>
              <a:t>elements in their stable states at 298 K </a:t>
            </a:r>
            <a:r>
              <a:rPr dirty="0" sz="1000">
                <a:solidFill>
                  <a:srgbClr val="010202"/>
                </a:solidFill>
                <a:latin typeface="Times New Roman"/>
                <a:cs typeface="Times New Roman"/>
              </a:rPr>
              <a:t>(25°C). Thus the enthalpy of a compound</a:t>
            </a:r>
            <a:r>
              <a:rPr dirty="0" sz="1000" spc="-100">
                <a:solidFill>
                  <a:srgbClr val="010202"/>
                </a:solidFill>
                <a:latin typeface="Times New Roman"/>
                <a:cs typeface="Times New Roman"/>
              </a:rPr>
              <a:t> </a:t>
            </a:r>
            <a:r>
              <a:rPr dirty="0" sz="1000">
                <a:solidFill>
                  <a:srgbClr val="010202"/>
                </a:solidFill>
                <a:latin typeface="Times New Roman"/>
                <a:cs typeface="Times New Roman"/>
              </a:rPr>
              <a:t>at</a:t>
            </a:r>
            <a:endParaRPr sz="1000">
              <a:latin typeface="Times New Roman"/>
              <a:cs typeface="Times New Roman"/>
            </a:endParaRPr>
          </a:p>
        </p:txBody>
      </p:sp>
      <p:sp>
        <p:nvSpPr>
          <p:cNvPr id="9" name="object 9"/>
          <p:cNvSpPr/>
          <p:nvPr/>
        </p:nvSpPr>
        <p:spPr>
          <a:xfrm>
            <a:off x="1435100" y="6650481"/>
            <a:ext cx="2225675" cy="658368"/>
          </a:xfrm>
          <a:prstGeom prst="rect">
            <a:avLst/>
          </a:prstGeom>
          <a:blipFill>
            <a:blip r:embed="rId5" cstate="print"/>
            <a:stretch>
              <a:fillRect/>
            </a:stretch>
          </a:blipFill>
        </p:spPr>
        <p:txBody>
          <a:bodyPr wrap="square" lIns="0" tIns="0" rIns="0" bIns="0" rtlCol="0"/>
          <a:lstStyle/>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960271" y="403097"/>
            <a:ext cx="4081779" cy="177800"/>
          </a:xfrm>
          <a:prstGeom prst="rect">
            <a:avLst/>
          </a:prstGeom>
        </p:spPr>
        <p:txBody>
          <a:bodyPr wrap="square" lIns="0" tIns="12700" rIns="0" bIns="0" rtlCol="0" vert="horz">
            <a:spAutoFit/>
          </a:bodyPr>
          <a:lstStyle/>
          <a:p>
            <a:pPr marL="12700">
              <a:lnSpc>
                <a:spcPct val="100000"/>
              </a:lnSpc>
              <a:spcBef>
                <a:spcPts val="100"/>
              </a:spcBef>
            </a:pPr>
            <a:r>
              <a:rPr dirty="0" sz="1000" i="1">
                <a:solidFill>
                  <a:srgbClr val="231F20"/>
                </a:solidFill>
                <a:latin typeface="Times New Roman"/>
                <a:cs typeface="Times New Roman"/>
              </a:rPr>
              <a:t>Heat </a:t>
            </a:r>
            <a:r>
              <a:rPr dirty="0" sz="1000" spc="-10" i="1">
                <a:solidFill>
                  <a:srgbClr val="231F20"/>
                </a:solidFill>
                <a:latin typeface="Times New Roman"/>
                <a:cs typeface="Times New Roman"/>
              </a:rPr>
              <a:t>Capacity, Enthalpy, </a:t>
            </a:r>
            <a:r>
              <a:rPr dirty="0" sz="1000" spc="-15" i="1">
                <a:solidFill>
                  <a:srgbClr val="231F20"/>
                </a:solidFill>
                <a:latin typeface="Times New Roman"/>
                <a:cs typeface="Times New Roman"/>
              </a:rPr>
              <a:t>Entropy, </a:t>
            </a:r>
            <a:r>
              <a:rPr dirty="0" sz="1000" i="1">
                <a:solidFill>
                  <a:srgbClr val="231F20"/>
                </a:solidFill>
                <a:latin typeface="Times New Roman"/>
                <a:cs typeface="Times New Roman"/>
              </a:rPr>
              <a:t>and the </a:t>
            </a:r>
            <a:r>
              <a:rPr dirty="0" sz="1000" spc="-10" i="1">
                <a:solidFill>
                  <a:srgbClr val="231F20"/>
                </a:solidFill>
                <a:latin typeface="Times New Roman"/>
                <a:cs typeface="Times New Roman"/>
              </a:rPr>
              <a:t>Third </a:t>
            </a:r>
            <a:r>
              <a:rPr dirty="0" sz="1000" i="1">
                <a:solidFill>
                  <a:srgbClr val="231F20"/>
                </a:solidFill>
                <a:latin typeface="Times New Roman"/>
                <a:cs typeface="Times New Roman"/>
              </a:rPr>
              <a:t>Law of Thermodynamics</a:t>
            </a:r>
            <a:r>
              <a:rPr dirty="0" sz="1000" spc="5" i="1">
                <a:solidFill>
                  <a:srgbClr val="231F20"/>
                </a:solidFill>
                <a:latin typeface="Times New Roman"/>
                <a:cs typeface="Times New Roman"/>
              </a:rPr>
              <a:t> </a:t>
            </a:r>
            <a:r>
              <a:rPr dirty="0" sz="1000">
                <a:solidFill>
                  <a:srgbClr val="231F20"/>
                </a:solidFill>
                <a:latin typeface="Times New Roman"/>
                <a:cs typeface="Times New Roman"/>
              </a:rPr>
              <a:t>137</a:t>
            </a:r>
            <a:endParaRPr sz="1000">
              <a:latin typeface="Times New Roman"/>
              <a:cs typeface="Times New Roman"/>
            </a:endParaRPr>
          </a:p>
        </p:txBody>
      </p:sp>
      <p:sp>
        <p:nvSpPr>
          <p:cNvPr id="3" name="object 3"/>
          <p:cNvSpPr/>
          <p:nvPr/>
        </p:nvSpPr>
        <p:spPr>
          <a:xfrm>
            <a:off x="1922462" y="722630"/>
            <a:ext cx="1219200" cy="171450"/>
          </a:xfrm>
          <a:prstGeom prst="rect">
            <a:avLst/>
          </a:prstGeom>
          <a:blipFill>
            <a:blip r:embed="rId2" cstate="print"/>
            <a:stretch>
              <a:fillRect/>
            </a:stretch>
          </a:blipFill>
        </p:spPr>
        <p:txBody>
          <a:bodyPr wrap="square" lIns="0" tIns="0" rIns="0" bIns="0" rtlCol="0"/>
          <a:lstStyle/>
          <a:p/>
        </p:txBody>
      </p:sp>
      <p:sp>
        <p:nvSpPr>
          <p:cNvPr id="4" name="object 4"/>
          <p:cNvSpPr txBox="1"/>
          <p:nvPr/>
        </p:nvSpPr>
        <p:spPr>
          <a:xfrm>
            <a:off x="444500" y="1096644"/>
            <a:ext cx="4598035" cy="482600"/>
          </a:xfrm>
          <a:prstGeom prst="rect">
            <a:avLst/>
          </a:prstGeom>
        </p:spPr>
        <p:txBody>
          <a:bodyPr wrap="square" lIns="0" tIns="12700" rIns="0" bIns="0" rtlCol="0" vert="horz">
            <a:spAutoFit/>
          </a:bodyPr>
          <a:lstStyle/>
          <a:p>
            <a:pPr marL="12700" marR="5080">
              <a:lnSpc>
                <a:spcPct val="100000"/>
              </a:lnSpc>
              <a:spcBef>
                <a:spcPts val="100"/>
              </a:spcBef>
            </a:pPr>
            <a:r>
              <a:rPr dirty="0" sz="1000" spc="-5">
                <a:solidFill>
                  <a:srgbClr val="010202"/>
                </a:solidFill>
                <a:latin typeface="Times New Roman"/>
                <a:cs typeface="Times New Roman"/>
              </a:rPr>
              <a:t>The variation of heats of chemical reaction (or heats of formation) with temperature at  constant pressure can be represented on an enthalpy-temperature diagram such as  Fig. 6.7, which is drawn for the</a:t>
            </a:r>
            <a:r>
              <a:rPr dirty="0" sz="1000" spc="-15">
                <a:solidFill>
                  <a:srgbClr val="010202"/>
                </a:solidFill>
                <a:latin typeface="Times New Roman"/>
                <a:cs typeface="Times New Roman"/>
              </a:rPr>
              <a:t> </a:t>
            </a:r>
            <a:r>
              <a:rPr dirty="0" sz="1000" spc="-5">
                <a:solidFill>
                  <a:srgbClr val="010202"/>
                </a:solidFill>
                <a:latin typeface="Times New Roman"/>
                <a:cs typeface="Times New Roman"/>
              </a:rPr>
              <a:t>oxidation</a:t>
            </a:r>
            <a:endParaRPr sz="1000">
              <a:latin typeface="Times New Roman"/>
              <a:cs typeface="Times New Roman"/>
            </a:endParaRPr>
          </a:p>
        </p:txBody>
      </p:sp>
      <p:sp>
        <p:nvSpPr>
          <p:cNvPr id="5" name="object 5"/>
          <p:cNvSpPr/>
          <p:nvPr/>
        </p:nvSpPr>
        <p:spPr>
          <a:xfrm>
            <a:off x="1860550" y="1753870"/>
            <a:ext cx="1343025" cy="381000"/>
          </a:xfrm>
          <a:prstGeom prst="rect">
            <a:avLst/>
          </a:prstGeom>
          <a:blipFill>
            <a:blip r:embed="rId3" cstate="print"/>
            <a:stretch>
              <a:fillRect/>
            </a:stretch>
          </a:blipFill>
        </p:spPr>
        <p:txBody>
          <a:bodyPr wrap="square" lIns="0" tIns="0" rIns="0" bIns="0" rtlCol="0"/>
          <a:lstStyle/>
          <a:p/>
        </p:txBody>
      </p:sp>
      <p:sp>
        <p:nvSpPr>
          <p:cNvPr id="6" name="object 6"/>
          <p:cNvSpPr/>
          <p:nvPr/>
        </p:nvSpPr>
        <p:spPr>
          <a:xfrm>
            <a:off x="1858327" y="2515235"/>
            <a:ext cx="76200" cy="219075"/>
          </a:xfrm>
          <a:prstGeom prst="rect">
            <a:avLst/>
          </a:prstGeom>
          <a:blipFill>
            <a:blip r:embed="rId4" cstate="print"/>
            <a:stretch>
              <a:fillRect/>
            </a:stretch>
          </a:blipFill>
        </p:spPr>
        <p:txBody>
          <a:bodyPr wrap="square" lIns="0" tIns="0" rIns="0" bIns="0" rtlCol="0"/>
          <a:lstStyle/>
          <a:p/>
        </p:txBody>
      </p:sp>
      <p:sp>
        <p:nvSpPr>
          <p:cNvPr id="7" name="object 7"/>
          <p:cNvSpPr txBox="1"/>
          <p:nvPr/>
        </p:nvSpPr>
        <p:spPr>
          <a:xfrm>
            <a:off x="393700" y="2337434"/>
            <a:ext cx="4686300" cy="635000"/>
          </a:xfrm>
          <a:prstGeom prst="rect">
            <a:avLst/>
          </a:prstGeom>
        </p:spPr>
        <p:txBody>
          <a:bodyPr wrap="square" lIns="0" tIns="12700" rIns="0" bIns="0" rtlCol="0" vert="horz">
            <a:spAutoFit/>
          </a:bodyPr>
          <a:lstStyle/>
          <a:p>
            <a:pPr marL="63500">
              <a:lnSpc>
                <a:spcPct val="100000"/>
              </a:lnSpc>
              <a:spcBef>
                <a:spcPts val="100"/>
              </a:spcBef>
            </a:pPr>
            <a:r>
              <a:rPr dirty="0" sz="1000">
                <a:solidFill>
                  <a:srgbClr val="010202"/>
                </a:solidFill>
                <a:latin typeface="Times New Roman"/>
                <a:cs typeface="Times New Roman"/>
              </a:rPr>
              <a:t>The</a:t>
            </a:r>
            <a:r>
              <a:rPr dirty="0" sz="1000" spc="50">
                <a:solidFill>
                  <a:srgbClr val="010202"/>
                </a:solidFill>
                <a:latin typeface="Times New Roman"/>
                <a:cs typeface="Times New Roman"/>
              </a:rPr>
              <a:t> </a:t>
            </a:r>
            <a:r>
              <a:rPr dirty="0" sz="1000">
                <a:solidFill>
                  <a:srgbClr val="010202"/>
                </a:solidFill>
                <a:latin typeface="Times New Roman"/>
                <a:cs typeface="Times New Roman"/>
              </a:rPr>
              <a:t>pertinent</a:t>
            </a:r>
            <a:r>
              <a:rPr dirty="0" sz="1000" spc="50">
                <a:solidFill>
                  <a:srgbClr val="010202"/>
                </a:solidFill>
                <a:latin typeface="Times New Roman"/>
                <a:cs typeface="Times New Roman"/>
              </a:rPr>
              <a:t> </a:t>
            </a:r>
            <a:r>
              <a:rPr dirty="0" sz="1000">
                <a:solidFill>
                  <a:srgbClr val="010202"/>
                </a:solidFill>
                <a:latin typeface="Times New Roman"/>
                <a:cs typeface="Times New Roman"/>
              </a:rPr>
              <a:t>thermochemical</a:t>
            </a:r>
            <a:r>
              <a:rPr dirty="0" sz="1000" spc="50">
                <a:solidFill>
                  <a:srgbClr val="010202"/>
                </a:solidFill>
                <a:latin typeface="Times New Roman"/>
                <a:cs typeface="Times New Roman"/>
              </a:rPr>
              <a:t> </a:t>
            </a:r>
            <a:r>
              <a:rPr dirty="0" sz="1000">
                <a:solidFill>
                  <a:srgbClr val="010202"/>
                </a:solidFill>
                <a:latin typeface="Times New Roman"/>
                <a:cs typeface="Times New Roman"/>
              </a:rPr>
              <a:t>data</a:t>
            </a:r>
            <a:r>
              <a:rPr dirty="0" sz="1000" spc="50">
                <a:solidFill>
                  <a:srgbClr val="010202"/>
                </a:solidFill>
                <a:latin typeface="Times New Roman"/>
                <a:cs typeface="Times New Roman"/>
              </a:rPr>
              <a:t> </a:t>
            </a:r>
            <a:r>
              <a:rPr dirty="0" sz="1000">
                <a:solidFill>
                  <a:srgbClr val="010202"/>
                </a:solidFill>
                <a:latin typeface="Times New Roman"/>
                <a:cs typeface="Times New Roman"/>
              </a:rPr>
              <a:t>for</a:t>
            </a:r>
            <a:r>
              <a:rPr dirty="0" sz="1000" spc="50">
                <a:solidFill>
                  <a:srgbClr val="010202"/>
                </a:solidFill>
                <a:latin typeface="Times New Roman"/>
                <a:cs typeface="Times New Roman"/>
              </a:rPr>
              <a:t> </a:t>
            </a:r>
            <a:r>
              <a:rPr dirty="0" sz="1000">
                <a:solidFill>
                  <a:srgbClr val="010202"/>
                </a:solidFill>
                <a:latin typeface="Times New Roman"/>
                <a:cs typeface="Times New Roman"/>
              </a:rPr>
              <a:t>this</a:t>
            </a:r>
            <a:r>
              <a:rPr dirty="0" sz="1000" spc="50">
                <a:solidFill>
                  <a:srgbClr val="010202"/>
                </a:solidFill>
                <a:latin typeface="Times New Roman"/>
                <a:cs typeface="Times New Roman"/>
              </a:rPr>
              <a:t> </a:t>
            </a:r>
            <a:r>
              <a:rPr dirty="0" sz="1000">
                <a:solidFill>
                  <a:srgbClr val="010202"/>
                </a:solidFill>
                <a:latin typeface="Times New Roman"/>
                <a:cs typeface="Times New Roman"/>
              </a:rPr>
              <a:t>system</a:t>
            </a:r>
            <a:r>
              <a:rPr dirty="0" sz="1000" spc="50">
                <a:solidFill>
                  <a:srgbClr val="010202"/>
                </a:solidFill>
                <a:latin typeface="Times New Roman"/>
                <a:cs typeface="Times New Roman"/>
              </a:rPr>
              <a:t> </a:t>
            </a:r>
            <a:r>
              <a:rPr dirty="0" sz="1000">
                <a:solidFill>
                  <a:srgbClr val="010202"/>
                </a:solidFill>
                <a:latin typeface="Times New Roman"/>
                <a:cs typeface="Times New Roman"/>
              </a:rPr>
              <a:t>are</a:t>
            </a:r>
            <a:r>
              <a:rPr dirty="0" sz="1000" spc="50">
                <a:solidFill>
                  <a:srgbClr val="010202"/>
                </a:solidFill>
                <a:latin typeface="Times New Roman"/>
                <a:cs typeface="Times New Roman"/>
              </a:rPr>
              <a:t> </a:t>
            </a:r>
            <a:r>
              <a:rPr dirty="0" sz="1000">
                <a:solidFill>
                  <a:srgbClr val="010202"/>
                </a:solidFill>
                <a:latin typeface="Times New Roman"/>
                <a:cs typeface="Times New Roman"/>
              </a:rPr>
              <a:t>listed</a:t>
            </a:r>
            <a:r>
              <a:rPr dirty="0" sz="1000" spc="50">
                <a:solidFill>
                  <a:srgbClr val="010202"/>
                </a:solidFill>
                <a:latin typeface="Times New Roman"/>
                <a:cs typeface="Times New Roman"/>
              </a:rPr>
              <a:t> </a:t>
            </a:r>
            <a:r>
              <a:rPr dirty="0" sz="1000">
                <a:solidFill>
                  <a:srgbClr val="010202"/>
                </a:solidFill>
                <a:latin typeface="Times New Roman"/>
                <a:cs typeface="Times New Roman"/>
              </a:rPr>
              <a:t>in</a:t>
            </a:r>
            <a:r>
              <a:rPr dirty="0" sz="1000" spc="50">
                <a:solidFill>
                  <a:srgbClr val="010202"/>
                </a:solidFill>
                <a:latin typeface="Times New Roman"/>
                <a:cs typeface="Times New Roman"/>
              </a:rPr>
              <a:t> </a:t>
            </a:r>
            <a:r>
              <a:rPr dirty="0" sz="1000" spc="-15">
                <a:solidFill>
                  <a:srgbClr val="010202"/>
                </a:solidFill>
                <a:latin typeface="Times New Roman"/>
                <a:cs typeface="Times New Roman"/>
              </a:rPr>
              <a:t>Table</a:t>
            </a:r>
            <a:r>
              <a:rPr dirty="0" sz="1000" spc="50">
                <a:solidFill>
                  <a:srgbClr val="010202"/>
                </a:solidFill>
                <a:latin typeface="Times New Roman"/>
                <a:cs typeface="Times New Roman"/>
              </a:rPr>
              <a:t> </a:t>
            </a:r>
            <a:r>
              <a:rPr dirty="0" sz="1000">
                <a:solidFill>
                  <a:srgbClr val="010202"/>
                </a:solidFill>
                <a:latin typeface="Times New Roman"/>
                <a:cs typeface="Times New Roman"/>
              </a:rPr>
              <a:t>6.1.</a:t>
            </a:r>
            <a:r>
              <a:rPr dirty="0" sz="1000" spc="55">
                <a:solidFill>
                  <a:srgbClr val="010202"/>
                </a:solidFill>
                <a:latin typeface="Times New Roman"/>
                <a:cs typeface="Times New Roman"/>
              </a:rPr>
              <a:t> </a:t>
            </a:r>
            <a:r>
              <a:rPr dirty="0" sz="1000">
                <a:solidFill>
                  <a:srgbClr val="010202"/>
                </a:solidFill>
                <a:latin typeface="Times New Roman"/>
                <a:cs typeface="Times New Roman"/>
              </a:rPr>
              <a:t>In</a:t>
            </a:r>
            <a:r>
              <a:rPr dirty="0" sz="1000" spc="50">
                <a:solidFill>
                  <a:srgbClr val="010202"/>
                </a:solidFill>
                <a:latin typeface="Times New Roman"/>
                <a:cs typeface="Times New Roman"/>
              </a:rPr>
              <a:t> </a:t>
            </a:r>
            <a:r>
              <a:rPr dirty="0" sz="1000">
                <a:solidFill>
                  <a:srgbClr val="010202"/>
                </a:solidFill>
                <a:latin typeface="Times New Roman"/>
                <a:cs typeface="Times New Roman"/>
              </a:rPr>
              <a:t>Fig.</a:t>
            </a:r>
            <a:r>
              <a:rPr dirty="0" sz="1000" spc="50">
                <a:solidFill>
                  <a:srgbClr val="010202"/>
                </a:solidFill>
                <a:latin typeface="Times New Roman"/>
                <a:cs typeface="Times New Roman"/>
              </a:rPr>
              <a:t> </a:t>
            </a:r>
            <a:r>
              <a:rPr dirty="0" sz="1000" spc="-5">
                <a:solidFill>
                  <a:srgbClr val="010202"/>
                </a:solidFill>
                <a:latin typeface="Times New Roman"/>
                <a:cs typeface="Times New Roman"/>
              </a:rPr>
              <a:t>6.7</a:t>
            </a:r>
            <a:r>
              <a:rPr dirty="0" sz="1000" spc="-5" i="1">
                <a:solidFill>
                  <a:srgbClr val="010202"/>
                </a:solidFill>
                <a:latin typeface="Times New Roman"/>
                <a:cs typeface="Times New Roman"/>
              </a:rPr>
              <a:t>a,</a:t>
            </a:r>
            <a:r>
              <a:rPr dirty="0" sz="1000" spc="50" i="1">
                <a:solidFill>
                  <a:srgbClr val="010202"/>
                </a:solidFill>
                <a:latin typeface="Times New Roman"/>
                <a:cs typeface="Times New Roman"/>
              </a:rPr>
              <a:t> </a:t>
            </a:r>
            <a:r>
              <a:rPr dirty="0" sz="1000" i="1">
                <a:solidFill>
                  <a:srgbClr val="010202"/>
                </a:solidFill>
                <a:latin typeface="Times New Roman"/>
                <a:cs typeface="Times New Roman"/>
              </a:rPr>
              <a:t>a</a:t>
            </a:r>
            <a:endParaRPr sz="1000">
              <a:latin typeface="Times New Roman"/>
              <a:cs typeface="Times New Roman"/>
            </a:endParaRPr>
          </a:p>
          <a:p>
            <a:pPr marL="62865" marR="79375">
              <a:lnSpc>
                <a:spcPct val="130900"/>
              </a:lnSpc>
              <a:spcBef>
                <a:spcPts val="455"/>
              </a:spcBef>
              <a:tabLst>
                <a:tab pos="1597025" algn="l"/>
              </a:tabLst>
            </a:pPr>
            <a:r>
              <a:rPr dirty="0" sz="1000">
                <a:solidFill>
                  <a:srgbClr val="010202"/>
                </a:solidFill>
                <a:latin typeface="Times New Roman"/>
                <a:cs typeface="Times New Roman"/>
              </a:rPr>
              <a:t>represents  the</a:t>
            </a:r>
            <a:r>
              <a:rPr dirty="0" sz="1000" spc="-15">
                <a:solidFill>
                  <a:srgbClr val="010202"/>
                </a:solidFill>
                <a:latin typeface="Times New Roman"/>
                <a:cs typeface="Times New Roman"/>
              </a:rPr>
              <a:t> </a:t>
            </a:r>
            <a:r>
              <a:rPr dirty="0" sz="1000">
                <a:solidFill>
                  <a:srgbClr val="010202"/>
                </a:solidFill>
                <a:latin typeface="Times New Roman"/>
                <a:cs typeface="Times New Roman"/>
              </a:rPr>
              <a:t>enthalpy</a:t>
            </a:r>
            <a:r>
              <a:rPr dirty="0" sz="1000" spc="120">
                <a:solidFill>
                  <a:srgbClr val="010202"/>
                </a:solidFill>
                <a:latin typeface="Times New Roman"/>
                <a:cs typeface="Times New Roman"/>
              </a:rPr>
              <a:t> </a:t>
            </a:r>
            <a:r>
              <a:rPr dirty="0" sz="1000">
                <a:solidFill>
                  <a:srgbClr val="010202"/>
                </a:solidFill>
                <a:latin typeface="Times New Roman"/>
                <a:cs typeface="Times New Roman"/>
              </a:rPr>
              <a:t>of	</a:t>
            </a:r>
            <a:r>
              <a:rPr dirty="0" sz="1000" spc="-5">
                <a:solidFill>
                  <a:srgbClr val="010202"/>
                </a:solidFill>
                <a:latin typeface="Times New Roman"/>
                <a:cs typeface="Times New Roman"/>
              </a:rPr>
              <a:t>mole of oxygen gas and </a:t>
            </a:r>
            <a:r>
              <a:rPr dirty="0" sz="1000">
                <a:solidFill>
                  <a:srgbClr val="010202"/>
                </a:solidFill>
                <a:latin typeface="Times New Roman"/>
                <a:cs typeface="Times New Roman"/>
              </a:rPr>
              <a:t>1 </a:t>
            </a:r>
            <a:r>
              <a:rPr dirty="0" sz="1000" spc="-5">
                <a:solidFill>
                  <a:srgbClr val="010202"/>
                </a:solidFill>
                <a:latin typeface="Times New Roman"/>
                <a:cs typeface="Times New Roman"/>
              </a:rPr>
              <a:t>mole of </a:t>
            </a:r>
            <a:r>
              <a:rPr dirty="0" sz="1000">
                <a:solidFill>
                  <a:srgbClr val="010202"/>
                </a:solidFill>
                <a:latin typeface="Times New Roman"/>
                <a:cs typeface="Times New Roman"/>
              </a:rPr>
              <a:t>Pb</a:t>
            </a:r>
            <a:r>
              <a:rPr dirty="0" baseline="-33333" sz="1125" i="1">
                <a:solidFill>
                  <a:srgbClr val="010202"/>
                </a:solidFill>
                <a:latin typeface="Times New Roman"/>
                <a:cs typeface="Times New Roman"/>
              </a:rPr>
              <a:t>(s) </a:t>
            </a:r>
            <a:r>
              <a:rPr dirty="0" sz="1000">
                <a:solidFill>
                  <a:srgbClr val="010202"/>
                </a:solidFill>
                <a:latin typeface="Times New Roman"/>
                <a:cs typeface="Times New Roman"/>
              </a:rPr>
              <a:t>at 298 </a:t>
            </a:r>
            <a:r>
              <a:rPr dirty="0" sz="1000" spc="-5">
                <a:solidFill>
                  <a:srgbClr val="010202"/>
                </a:solidFill>
                <a:latin typeface="Times New Roman"/>
                <a:cs typeface="Times New Roman"/>
              </a:rPr>
              <a:t>K  </a:t>
            </a:r>
            <a:r>
              <a:rPr dirty="0" sz="1000">
                <a:solidFill>
                  <a:srgbClr val="010202"/>
                </a:solidFill>
                <a:latin typeface="Times New Roman"/>
                <a:cs typeface="Times New Roman"/>
              </a:rPr>
              <a:t>( = 0 by </a:t>
            </a:r>
            <a:r>
              <a:rPr dirty="0" sz="1000" spc="-5">
                <a:solidFill>
                  <a:srgbClr val="010202"/>
                </a:solidFill>
                <a:latin typeface="Times New Roman"/>
                <a:cs typeface="Times New Roman"/>
              </a:rPr>
              <a:t>convention); </a:t>
            </a:r>
            <a:r>
              <a:rPr dirty="0" sz="1000" i="1">
                <a:solidFill>
                  <a:srgbClr val="010202"/>
                </a:solidFill>
                <a:latin typeface="Times New Roman"/>
                <a:cs typeface="Times New Roman"/>
              </a:rPr>
              <a:t>ab </a:t>
            </a:r>
            <a:r>
              <a:rPr dirty="0" sz="1000" spc="-5">
                <a:solidFill>
                  <a:srgbClr val="010202"/>
                </a:solidFill>
                <a:latin typeface="Times New Roman"/>
                <a:cs typeface="Times New Roman"/>
              </a:rPr>
              <a:t>represents the variation of </a:t>
            </a:r>
            <a:r>
              <a:rPr dirty="0" sz="1000" spc="5" i="1">
                <a:solidFill>
                  <a:srgbClr val="010202"/>
                </a:solidFill>
                <a:latin typeface="Times New Roman"/>
                <a:cs typeface="Times New Roman"/>
              </a:rPr>
              <a:t>H</a:t>
            </a:r>
            <a:r>
              <a:rPr dirty="0" baseline="-33333" sz="1125" spc="7">
                <a:solidFill>
                  <a:srgbClr val="010202"/>
                </a:solidFill>
                <a:latin typeface="Times New Roman"/>
                <a:cs typeface="Times New Roman"/>
              </a:rPr>
              <a:t>Pb</a:t>
            </a:r>
            <a:r>
              <a:rPr dirty="0" baseline="-33333" sz="1125" spc="7" i="1">
                <a:solidFill>
                  <a:srgbClr val="010202"/>
                </a:solidFill>
                <a:latin typeface="Times New Roman"/>
                <a:cs typeface="Times New Roman"/>
              </a:rPr>
              <a:t>(s) </a:t>
            </a:r>
            <a:r>
              <a:rPr dirty="0" sz="1000" spc="-5">
                <a:solidFill>
                  <a:srgbClr val="010202"/>
                </a:solidFill>
                <a:latin typeface="Times New Roman"/>
                <a:cs typeface="Times New Roman"/>
              </a:rPr>
              <a:t>with temperature in</a:t>
            </a:r>
            <a:r>
              <a:rPr dirty="0" sz="1000" spc="35">
                <a:solidFill>
                  <a:srgbClr val="010202"/>
                </a:solidFill>
                <a:latin typeface="Times New Roman"/>
                <a:cs typeface="Times New Roman"/>
              </a:rPr>
              <a:t> </a:t>
            </a:r>
            <a:r>
              <a:rPr dirty="0" sz="1000" spc="-5">
                <a:solidFill>
                  <a:srgbClr val="010202"/>
                </a:solidFill>
                <a:latin typeface="Times New Roman"/>
                <a:cs typeface="Times New Roman"/>
              </a:rPr>
              <a:t>the</a:t>
            </a:r>
            <a:endParaRPr sz="1000">
              <a:latin typeface="Times New Roman"/>
              <a:cs typeface="Times New Roman"/>
            </a:endParaRPr>
          </a:p>
        </p:txBody>
      </p:sp>
      <p:sp>
        <p:nvSpPr>
          <p:cNvPr id="8" name="object 8"/>
          <p:cNvSpPr/>
          <p:nvPr/>
        </p:nvSpPr>
        <p:spPr>
          <a:xfrm>
            <a:off x="1147762" y="3181032"/>
            <a:ext cx="3190875" cy="3438525"/>
          </a:xfrm>
          <a:prstGeom prst="rect">
            <a:avLst/>
          </a:prstGeom>
          <a:blipFill>
            <a:blip r:embed="rId5" cstate="print"/>
            <a:stretch>
              <a:fillRect/>
            </a:stretch>
          </a:blipFill>
        </p:spPr>
        <p:txBody>
          <a:bodyPr wrap="square" lIns="0" tIns="0" rIns="0" bIns="0" rtlCol="0"/>
          <a:lstStyle/>
          <a:p/>
        </p:txBody>
      </p:sp>
      <p:sp>
        <p:nvSpPr>
          <p:cNvPr id="9" name="object 9"/>
          <p:cNvSpPr/>
          <p:nvPr/>
        </p:nvSpPr>
        <p:spPr>
          <a:xfrm>
            <a:off x="1358264" y="7038022"/>
            <a:ext cx="333374" cy="180975"/>
          </a:xfrm>
          <a:prstGeom prst="rect">
            <a:avLst/>
          </a:prstGeom>
          <a:blipFill>
            <a:blip r:embed="rId6" cstate="print"/>
            <a:stretch>
              <a:fillRect/>
            </a:stretch>
          </a:blipFill>
        </p:spPr>
        <p:txBody>
          <a:bodyPr wrap="square" lIns="0" tIns="0" rIns="0" bIns="0" rtlCol="0"/>
          <a:lstStyle/>
          <a:p/>
        </p:txBody>
      </p:sp>
      <p:sp>
        <p:nvSpPr>
          <p:cNvPr id="10" name="object 10"/>
          <p:cNvSpPr txBox="1"/>
          <p:nvPr/>
        </p:nvSpPr>
        <p:spPr>
          <a:xfrm>
            <a:off x="853439" y="6768147"/>
            <a:ext cx="4145915" cy="438150"/>
          </a:xfrm>
          <a:prstGeom prst="rect">
            <a:avLst/>
          </a:prstGeom>
        </p:spPr>
        <p:txBody>
          <a:bodyPr wrap="square" lIns="0" tIns="66675" rIns="0" bIns="0" rtlCol="0" vert="horz">
            <a:spAutoFit/>
          </a:bodyPr>
          <a:lstStyle/>
          <a:p>
            <a:pPr marL="38100">
              <a:lnSpc>
                <a:spcPct val="100000"/>
              </a:lnSpc>
              <a:spcBef>
                <a:spcPts val="525"/>
              </a:spcBef>
            </a:pPr>
            <a:r>
              <a:rPr dirty="0" sz="1000" spc="-5" b="1">
                <a:solidFill>
                  <a:srgbClr val="010202"/>
                </a:solidFill>
                <a:latin typeface="Times New Roman"/>
                <a:cs typeface="Times New Roman"/>
              </a:rPr>
              <a:t>Figure</a:t>
            </a:r>
            <a:r>
              <a:rPr dirty="0" sz="1000" spc="65" b="1">
                <a:solidFill>
                  <a:srgbClr val="010202"/>
                </a:solidFill>
                <a:latin typeface="Times New Roman"/>
                <a:cs typeface="Times New Roman"/>
              </a:rPr>
              <a:t> </a:t>
            </a:r>
            <a:r>
              <a:rPr dirty="0" sz="1000" b="1">
                <a:solidFill>
                  <a:srgbClr val="010202"/>
                </a:solidFill>
                <a:latin typeface="Times New Roman"/>
                <a:cs typeface="Times New Roman"/>
              </a:rPr>
              <a:t>6.7</a:t>
            </a:r>
            <a:r>
              <a:rPr dirty="0" sz="1000" spc="65" b="1">
                <a:solidFill>
                  <a:srgbClr val="010202"/>
                </a:solidFill>
                <a:latin typeface="Times New Roman"/>
                <a:cs typeface="Times New Roman"/>
              </a:rPr>
              <a:t> </a:t>
            </a:r>
            <a:r>
              <a:rPr dirty="0" sz="1000" i="1">
                <a:solidFill>
                  <a:srgbClr val="010202"/>
                </a:solidFill>
                <a:latin typeface="Times New Roman"/>
                <a:cs typeface="Times New Roman"/>
              </a:rPr>
              <a:t>(a)</a:t>
            </a:r>
            <a:r>
              <a:rPr dirty="0" sz="1000" spc="60" i="1">
                <a:solidFill>
                  <a:srgbClr val="010202"/>
                </a:solidFill>
                <a:latin typeface="Times New Roman"/>
                <a:cs typeface="Times New Roman"/>
              </a:rPr>
              <a:t> </a:t>
            </a:r>
            <a:r>
              <a:rPr dirty="0" sz="1000">
                <a:solidFill>
                  <a:srgbClr val="010202"/>
                </a:solidFill>
                <a:latin typeface="Times New Roman"/>
                <a:cs typeface="Times New Roman"/>
              </a:rPr>
              <a:t>The</a:t>
            </a:r>
            <a:r>
              <a:rPr dirty="0" sz="1000" spc="60">
                <a:solidFill>
                  <a:srgbClr val="010202"/>
                </a:solidFill>
                <a:latin typeface="Times New Roman"/>
                <a:cs typeface="Times New Roman"/>
              </a:rPr>
              <a:t> </a:t>
            </a:r>
            <a:r>
              <a:rPr dirty="0" sz="1000">
                <a:solidFill>
                  <a:srgbClr val="010202"/>
                </a:solidFill>
                <a:latin typeface="Times New Roman"/>
                <a:cs typeface="Times New Roman"/>
              </a:rPr>
              <a:t>variation,</a:t>
            </a:r>
            <a:r>
              <a:rPr dirty="0" sz="1000" spc="60">
                <a:solidFill>
                  <a:srgbClr val="010202"/>
                </a:solidFill>
                <a:latin typeface="Times New Roman"/>
                <a:cs typeface="Times New Roman"/>
              </a:rPr>
              <a:t> </a:t>
            </a:r>
            <a:r>
              <a:rPr dirty="0" sz="1000">
                <a:solidFill>
                  <a:srgbClr val="010202"/>
                </a:solidFill>
                <a:latin typeface="Times New Roman"/>
                <a:cs typeface="Times New Roman"/>
              </a:rPr>
              <a:t>with</a:t>
            </a:r>
            <a:r>
              <a:rPr dirty="0" sz="1000" spc="60">
                <a:solidFill>
                  <a:srgbClr val="010202"/>
                </a:solidFill>
                <a:latin typeface="Times New Roman"/>
                <a:cs typeface="Times New Roman"/>
              </a:rPr>
              <a:t> </a:t>
            </a:r>
            <a:r>
              <a:rPr dirty="0" sz="1000">
                <a:solidFill>
                  <a:srgbClr val="010202"/>
                </a:solidFill>
                <a:latin typeface="Times New Roman"/>
                <a:cs typeface="Times New Roman"/>
              </a:rPr>
              <a:t>temperature,</a:t>
            </a:r>
            <a:r>
              <a:rPr dirty="0" sz="1000" spc="65">
                <a:solidFill>
                  <a:srgbClr val="010202"/>
                </a:solidFill>
                <a:latin typeface="Times New Roman"/>
                <a:cs typeface="Times New Roman"/>
              </a:rPr>
              <a:t> </a:t>
            </a:r>
            <a:r>
              <a:rPr dirty="0" sz="1000">
                <a:solidFill>
                  <a:srgbClr val="010202"/>
                </a:solidFill>
                <a:latin typeface="Times New Roman"/>
                <a:cs typeface="Times New Roman"/>
              </a:rPr>
              <a:t>of</a:t>
            </a:r>
            <a:r>
              <a:rPr dirty="0" sz="1000" spc="65">
                <a:solidFill>
                  <a:srgbClr val="010202"/>
                </a:solidFill>
                <a:latin typeface="Times New Roman"/>
                <a:cs typeface="Times New Roman"/>
              </a:rPr>
              <a:t> </a:t>
            </a:r>
            <a:r>
              <a:rPr dirty="0" sz="1000">
                <a:solidFill>
                  <a:srgbClr val="010202"/>
                </a:solidFill>
                <a:latin typeface="Times New Roman"/>
                <a:cs typeface="Times New Roman"/>
              </a:rPr>
              <a:t>the</a:t>
            </a:r>
            <a:r>
              <a:rPr dirty="0" sz="1000" spc="60">
                <a:solidFill>
                  <a:srgbClr val="010202"/>
                </a:solidFill>
                <a:latin typeface="Times New Roman"/>
                <a:cs typeface="Times New Roman"/>
              </a:rPr>
              <a:t> </a:t>
            </a:r>
            <a:r>
              <a:rPr dirty="0" sz="1000">
                <a:solidFill>
                  <a:srgbClr val="010202"/>
                </a:solidFill>
                <a:latin typeface="Times New Roman"/>
                <a:cs typeface="Times New Roman"/>
              </a:rPr>
              <a:t>enthalpies</a:t>
            </a:r>
            <a:r>
              <a:rPr dirty="0" sz="1000" spc="60">
                <a:solidFill>
                  <a:srgbClr val="010202"/>
                </a:solidFill>
                <a:latin typeface="Times New Roman"/>
                <a:cs typeface="Times New Roman"/>
              </a:rPr>
              <a:t> </a:t>
            </a:r>
            <a:r>
              <a:rPr dirty="0" sz="1000">
                <a:solidFill>
                  <a:srgbClr val="010202"/>
                </a:solidFill>
                <a:latin typeface="Times New Roman"/>
                <a:cs typeface="Times New Roman"/>
              </a:rPr>
              <a:t>of</a:t>
            </a:r>
            <a:r>
              <a:rPr dirty="0" sz="1000" spc="60">
                <a:solidFill>
                  <a:srgbClr val="010202"/>
                </a:solidFill>
                <a:latin typeface="Times New Roman"/>
                <a:cs typeface="Times New Roman"/>
              </a:rPr>
              <a:t> </a:t>
            </a:r>
            <a:r>
              <a:rPr dirty="0" sz="1000">
                <a:solidFill>
                  <a:srgbClr val="010202"/>
                </a:solidFill>
                <a:latin typeface="Times New Roman"/>
                <a:cs typeface="Times New Roman"/>
              </a:rPr>
              <a:t>Pb</a:t>
            </a:r>
            <a:r>
              <a:rPr dirty="0" baseline="-32407" sz="900" i="1">
                <a:solidFill>
                  <a:srgbClr val="010202"/>
                </a:solidFill>
                <a:latin typeface="Times New Roman"/>
                <a:cs typeface="Times New Roman"/>
              </a:rPr>
              <a:t>(s)</a:t>
            </a:r>
            <a:r>
              <a:rPr dirty="0" sz="1000">
                <a:solidFill>
                  <a:srgbClr val="010202"/>
                </a:solidFill>
                <a:latin typeface="Times New Roman"/>
                <a:cs typeface="Times New Roman"/>
              </a:rPr>
              <a:t>,</a:t>
            </a:r>
            <a:r>
              <a:rPr dirty="0" sz="1000" spc="65">
                <a:solidFill>
                  <a:srgbClr val="010202"/>
                </a:solidFill>
                <a:latin typeface="Times New Roman"/>
                <a:cs typeface="Times New Roman"/>
              </a:rPr>
              <a:t> </a:t>
            </a:r>
            <a:r>
              <a:rPr dirty="0" sz="1000">
                <a:solidFill>
                  <a:srgbClr val="010202"/>
                </a:solidFill>
                <a:latin typeface="Times New Roman"/>
                <a:cs typeface="Times New Roman"/>
              </a:rPr>
              <a:t>Pb</a:t>
            </a:r>
            <a:r>
              <a:rPr dirty="0" baseline="-32407" sz="900" i="1">
                <a:solidFill>
                  <a:srgbClr val="010202"/>
                </a:solidFill>
                <a:latin typeface="Times New Roman"/>
                <a:cs typeface="Times New Roman"/>
              </a:rPr>
              <a:t>(l)</a:t>
            </a:r>
            <a:r>
              <a:rPr dirty="0" sz="1000">
                <a:solidFill>
                  <a:srgbClr val="010202"/>
                </a:solidFill>
                <a:latin typeface="Times New Roman"/>
                <a:cs typeface="Times New Roman"/>
              </a:rPr>
              <a:t>,</a:t>
            </a:r>
            <a:endParaRPr sz="1000">
              <a:latin typeface="Times New Roman"/>
              <a:cs typeface="Times New Roman"/>
            </a:endParaRPr>
          </a:p>
          <a:p>
            <a:pPr marL="847090">
              <a:lnSpc>
                <a:spcPct val="100000"/>
              </a:lnSpc>
              <a:spcBef>
                <a:spcPts val="425"/>
              </a:spcBef>
            </a:pPr>
            <a:r>
              <a:rPr dirty="0" sz="900">
                <a:solidFill>
                  <a:srgbClr val="010202"/>
                </a:solidFill>
                <a:latin typeface="Times New Roman"/>
                <a:cs typeface="Times New Roman"/>
              </a:rPr>
              <a:t>, </a:t>
            </a:r>
            <a:r>
              <a:rPr dirty="0" sz="1000">
                <a:solidFill>
                  <a:srgbClr val="010202"/>
                </a:solidFill>
                <a:latin typeface="Times New Roman"/>
                <a:cs typeface="Times New Roman"/>
              </a:rPr>
              <a:t>and</a:t>
            </a:r>
            <a:r>
              <a:rPr dirty="0" sz="1000" spc="-5">
                <a:solidFill>
                  <a:srgbClr val="010202"/>
                </a:solidFill>
                <a:latin typeface="Times New Roman"/>
                <a:cs typeface="Times New Roman"/>
              </a:rPr>
              <a:t> </a:t>
            </a:r>
            <a:r>
              <a:rPr dirty="0" sz="1000">
                <a:solidFill>
                  <a:srgbClr val="010202"/>
                </a:solidFill>
                <a:latin typeface="Times New Roman"/>
                <a:cs typeface="Times New Roman"/>
              </a:rPr>
              <a:t>PbO</a:t>
            </a:r>
            <a:r>
              <a:rPr dirty="0" baseline="-32407" sz="900" i="1">
                <a:solidFill>
                  <a:srgbClr val="010202"/>
                </a:solidFill>
                <a:latin typeface="Times New Roman"/>
                <a:cs typeface="Times New Roman"/>
              </a:rPr>
              <a:t>(s</a:t>
            </a:r>
            <a:r>
              <a:rPr dirty="0" baseline="-31746" sz="1050" i="1">
                <a:solidFill>
                  <a:srgbClr val="010202"/>
                </a:solidFill>
                <a:latin typeface="Times New Roman"/>
                <a:cs typeface="Times New Roman"/>
              </a:rPr>
              <a:t>)</a:t>
            </a:r>
            <a:r>
              <a:rPr dirty="0" sz="900">
                <a:solidFill>
                  <a:srgbClr val="010202"/>
                </a:solidFill>
                <a:latin typeface="Times New Roman"/>
                <a:cs typeface="Times New Roman"/>
              </a:rPr>
              <a:t>.</a:t>
            </a:r>
            <a:endParaRPr sz="900">
              <a:latin typeface="Times New Roman"/>
              <a:cs typeface="Times New Roman"/>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444500" y="403099"/>
            <a:ext cx="2850515"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231F20"/>
                </a:solidFill>
                <a:latin typeface="Times New Roman"/>
                <a:cs typeface="Times New Roman"/>
              </a:rPr>
              <a:t>138 </a:t>
            </a:r>
            <a:r>
              <a:rPr dirty="0" sz="1000" spc="-5" i="1">
                <a:solidFill>
                  <a:srgbClr val="231F20"/>
                </a:solidFill>
                <a:latin typeface="Times New Roman"/>
                <a:cs typeface="Times New Roman"/>
              </a:rPr>
              <a:t>Introduction </a:t>
            </a:r>
            <a:r>
              <a:rPr dirty="0" sz="1000" i="1">
                <a:solidFill>
                  <a:srgbClr val="231F20"/>
                </a:solidFill>
                <a:latin typeface="Times New Roman"/>
                <a:cs typeface="Times New Roman"/>
              </a:rPr>
              <a:t>to the Thermodynamics of</a:t>
            </a:r>
            <a:r>
              <a:rPr dirty="0" sz="1000" spc="-100" i="1">
                <a:solidFill>
                  <a:srgbClr val="231F20"/>
                </a:solidFill>
                <a:latin typeface="Times New Roman"/>
                <a:cs typeface="Times New Roman"/>
              </a:rPr>
              <a:t> </a:t>
            </a:r>
            <a:r>
              <a:rPr dirty="0" sz="1000" i="1">
                <a:solidFill>
                  <a:srgbClr val="231F20"/>
                </a:solidFill>
                <a:latin typeface="Times New Roman"/>
                <a:cs typeface="Times New Roman"/>
              </a:rPr>
              <a:t>Materials</a:t>
            </a:r>
            <a:endParaRPr sz="1000">
              <a:latin typeface="Times New Roman"/>
              <a:cs typeface="Times New Roman"/>
            </a:endParaRPr>
          </a:p>
        </p:txBody>
      </p:sp>
      <p:sp>
        <p:nvSpPr>
          <p:cNvPr id="3" name="object 3"/>
          <p:cNvSpPr/>
          <p:nvPr/>
        </p:nvSpPr>
        <p:spPr>
          <a:xfrm>
            <a:off x="1257300" y="751205"/>
            <a:ext cx="2971800" cy="3371850"/>
          </a:xfrm>
          <a:prstGeom prst="rect">
            <a:avLst/>
          </a:prstGeom>
          <a:blipFill>
            <a:blip r:embed="rId2" cstate="print"/>
            <a:stretch>
              <a:fillRect/>
            </a:stretch>
          </a:blipFill>
        </p:spPr>
        <p:txBody>
          <a:bodyPr wrap="square" lIns="0" tIns="0" rIns="0" bIns="0" rtlCol="0"/>
          <a:lstStyle/>
          <a:p/>
        </p:txBody>
      </p:sp>
      <p:sp>
        <p:nvSpPr>
          <p:cNvPr id="4" name="object 4"/>
          <p:cNvSpPr txBox="1"/>
          <p:nvPr/>
        </p:nvSpPr>
        <p:spPr>
          <a:xfrm>
            <a:off x="463972" y="4303395"/>
            <a:ext cx="3549015" cy="406400"/>
          </a:xfrm>
          <a:prstGeom prst="rect">
            <a:avLst/>
          </a:prstGeom>
        </p:spPr>
        <p:txBody>
          <a:bodyPr wrap="square" lIns="0" tIns="12700" rIns="0" bIns="0" rtlCol="0" vert="horz">
            <a:spAutoFit/>
          </a:bodyPr>
          <a:lstStyle/>
          <a:p>
            <a:pPr marL="884555" marR="5080" indent="-872490">
              <a:lnSpc>
                <a:spcPct val="125000"/>
              </a:lnSpc>
              <a:spcBef>
                <a:spcPts val="100"/>
              </a:spcBef>
            </a:pPr>
            <a:r>
              <a:rPr dirty="0" sz="1000" spc="-5" b="1">
                <a:solidFill>
                  <a:srgbClr val="010202"/>
                </a:solidFill>
                <a:latin typeface="Times New Roman"/>
                <a:cs typeface="Times New Roman"/>
              </a:rPr>
              <a:t>Figure </a:t>
            </a:r>
            <a:r>
              <a:rPr dirty="0" sz="1000" b="1">
                <a:solidFill>
                  <a:srgbClr val="010202"/>
                </a:solidFill>
                <a:latin typeface="Times New Roman"/>
                <a:cs typeface="Times New Roman"/>
              </a:rPr>
              <a:t>6.7 </a:t>
            </a:r>
            <a:r>
              <a:rPr dirty="0" sz="1000" b="1" i="1">
                <a:solidFill>
                  <a:srgbClr val="010202"/>
                </a:solidFill>
                <a:latin typeface="Times New Roman"/>
                <a:cs typeface="Times New Roman"/>
              </a:rPr>
              <a:t>(b) </a:t>
            </a:r>
            <a:r>
              <a:rPr dirty="0" sz="1000">
                <a:solidFill>
                  <a:srgbClr val="010202"/>
                </a:solidFill>
                <a:latin typeface="Times New Roman"/>
                <a:cs typeface="Times New Roman"/>
              </a:rPr>
              <a:t>The variation, with temperature, of the enthalpies of (  </a:t>
            </a:r>
            <a:r>
              <a:rPr dirty="0" sz="1000" spc="-5">
                <a:solidFill>
                  <a:srgbClr val="010202"/>
                </a:solidFill>
                <a:latin typeface="Times New Roman"/>
                <a:cs typeface="Times New Roman"/>
              </a:rPr>
              <a:t>and</a:t>
            </a:r>
            <a:r>
              <a:rPr dirty="0" sz="1000" spc="-10">
                <a:solidFill>
                  <a:srgbClr val="010202"/>
                </a:solidFill>
                <a:latin typeface="Times New Roman"/>
                <a:cs typeface="Times New Roman"/>
              </a:rPr>
              <a:t> PbO.</a:t>
            </a:r>
            <a:endParaRPr sz="1000">
              <a:latin typeface="Times New Roman"/>
              <a:cs typeface="Times New Roman"/>
            </a:endParaRPr>
          </a:p>
        </p:txBody>
      </p:sp>
      <p:sp>
        <p:nvSpPr>
          <p:cNvPr id="5" name="object 5"/>
          <p:cNvSpPr/>
          <p:nvPr/>
        </p:nvSpPr>
        <p:spPr>
          <a:xfrm>
            <a:off x="2884487" y="4846320"/>
            <a:ext cx="752475" cy="171449"/>
          </a:xfrm>
          <a:prstGeom prst="rect">
            <a:avLst/>
          </a:prstGeom>
          <a:blipFill>
            <a:blip r:embed="rId3" cstate="print"/>
            <a:stretch>
              <a:fillRect/>
            </a:stretch>
          </a:blipFill>
        </p:spPr>
        <p:txBody>
          <a:bodyPr wrap="square" lIns="0" tIns="0" rIns="0" bIns="0" rtlCol="0"/>
          <a:lstStyle/>
          <a:p/>
        </p:txBody>
      </p:sp>
      <p:sp>
        <p:nvSpPr>
          <p:cNvPr id="6" name="object 6"/>
          <p:cNvSpPr/>
          <p:nvPr/>
        </p:nvSpPr>
        <p:spPr>
          <a:xfrm>
            <a:off x="466725" y="5122074"/>
            <a:ext cx="352425" cy="142875"/>
          </a:xfrm>
          <a:prstGeom prst="rect">
            <a:avLst/>
          </a:prstGeom>
          <a:blipFill>
            <a:blip r:embed="rId4" cstate="print"/>
            <a:stretch>
              <a:fillRect/>
            </a:stretch>
          </a:blipFill>
        </p:spPr>
        <p:txBody>
          <a:bodyPr wrap="square" lIns="0" tIns="0" rIns="0" bIns="0" rtlCol="0"/>
          <a:lstStyle/>
          <a:p/>
        </p:txBody>
      </p:sp>
      <p:sp>
        <p:nvSpPr>
          <p:cNvPr id="7" name="object 7"/>
          <p:cNvSpPr/>
          <p:nvPr/>
        </p:nvSpPr>
        <p:spPr>
          <a:xfrm>
            <a:off x="3960177" y="5122074"/>
            <a:ext cx="342900" cy="142875"/>
          </a:xfrm>
          <a:prstGeom prst="rect">
            <a:avLst/>
          </a:prstGeom>
          <a:blipFill>
            <a:blip r:embed="rId5" cstate="print"/>
            <a:stretch>
              <a:fillRect/>
            </a:stretch>
          </a:blipFill>
        </p:spPr>
        <p:txBody>
          <a:bodyPr wrap="square" lIns="0" tIns="0" rIns="0" bIns="0" rtlCol="0"/>
          <a:lstStyle/>
          <a:p/>
        </p:txBody>
      </p:sp>
      <p:sp>
        <p:nvSpPr>
          <p:cNvPr id="8" name="object 8"/>
          <p:cNvSpPr/>
          <p:nvPr/>
        </p:nvSpPr>
        <p:spPr>
          <a:xfrm>
            <a:off x="466725" y="5322099"/>
            <a:ext cx="819150" cy="200025"/>
          </a:xfrm>
          <a:prstGeom prst="rect">
            <a:avLst/>
          </a:prstGeom>
          <a:blipFill>
            <a:blip r:embed="rId6" cstate="print"/>
            <a:stretch>
              <a:fillRect/>
            </a:stretch>
          </a:blipFill>
        </p:spPr>
        <p:txBody>
          <a:bodyPr wrap="square" lIns="0" tIns="0" rIns="0" bIns="0" rtlCol="0"/>
          <a:lstStyle/>
          <a:p/>
        </p:txBody>
      </p:sp>
      <p:sp>
        <p:nvSpPr>
          <p:cNvPr id="9" name="object 9"/>
          <p:cNvSpPr txBox="1"/>
          <p:nvPr/>
        </p:nvSpPr>
        <p:spPr>
          <a:xfrm>
            <a:off x="381041" y="4818215"/>
            <a:ext cx="4713605" cy="951230"/>
          </a:xfrm>
          <a:prstGeom prst="rect">
            <a:avLst/>
          </a:prstGeom>
        </p:spPr>
        <p:txBody>
          <a:bodyPr wrap="square" lIns="0" tIns="12700" rIns="0" bIns="0" rtlCol="0" vert="horz">
            <a:spAutoFit/>
          </a:bodyPr>
          <a:lstStyle/>
          <a:p>
            <a:pPr algn="r" marL="521334" marR="55880" indent="-445770">
              <a:lnSpc>
                <a:spcPct val="153900"/>
              </a:lnSpc>
              <a:spcBef>
                <a:spcPts val="100"/>
              </a:spcBef>
              <a:tabLst>
                <a:tab pos="3339465" algn="l"/>
                <a:tab pos="4005579" algn="l"/>
              </a:tabLst>
            </a:pPr>
            <a:r>
              <a:rPr dirty="0" sz="1000">
                <a:solidFill>
                  <a:srgbClr val="010202"/>
                </a:solidFill>
                <a:latin typeface="Times New Roman"/>
                <a:cs typeface="Times New Roman"/>
              </a:rPr>
              <a:t>range </a:t>
            </a:r>
            <a:r>
              <a:rPr dirty="0" sz="1000" spc="-5">
                <a:solidFill>
                  <a:srgbClr val="010202"/>
                </a:solidFill>
                <a:latin typeface="Times New Roman"/>
                <a:cs typeface="Times New Roman"/>
              </a:rPr>
              <a:t>298≤</a:t>
            </a:r>
            <a:r>
              <a:rPr dirty="0" sz="1000" spc="-5" i="1">
                <a:solidFill>
                  <a:srgbClr val="010202"/>
                </a:solidFill>
                <a:latin typeface="Times New Roman"/>
                <a:cs typeface="Times New Roman"/>
              </a:rPr>
              <a:t>T</a:t>
            </a:r>
            <a:r>
              <a:rPr dirty="0" sz="1000" spc="-5">
                <a:solidFill>
                  <a:srgbClr val="010202"/>
                </a:solidFill>
                <a:latin typeface="Times New Roman"/>
                <a:cs typeface="Times New Roman"/>
              </a:rPr>
              <a:t>≤600, </a:t>
            </a:r>
            <a:r>
              <a:rPr dirty="0" sz="1000">
                <a:solidFill>
                  <a:srgbClr val="010202"/>
                </a:solidFill>
                <a:latin typeface="Times New Roman"/>
                <a:cs typeface="Times New Roman"/>
              </a:rPr>
              <a:t>where </a:t>
            </a:r>
            <a:r>
              <a:rPr dirty="0" sz="1000" i="1">
                <a:solidFill>
                  <a:srgbClr val="010202"/>
                </a:solidFill>
                <a:latin typeface="Times New Roman"/>
                <a:cs typeface="Times New Roman"/>
              </a:rPr>
              <a:t>H</a:t>
            </a:r>
            <a:r>
              <a:rPr dirty="0" baseline="-33333" sz="1125">
                <a:solidFill>
                  <a:srgbClr val="010202"/>
                </a:solidFill>
                <a:latin typeface="Times New Roman"/>
                <a:cs typeface="Times New Roman"/>
              </a:rPr>
              <a:t>Pb(s)</a:t>
            </a:r>
            <a:r>
              <a:rPr dirty="0" sz="1000">
                <a:solidFill>
                  <a:srgbClr val="010202"/>
                </a:solidFill>
                <a:latin typeface="Times New Roman"/>
                <a:cs typeface="Times New Roman"/>
              </a:rPr>
              <a:t>, </a:t>
            </a:r>
            <a:r>
              <a:rPr dirty="0" sz="1000" spc="-5" i="1">
                <a:solidFill>
                  <a:srgbClr val="010202"/>
                </a:solidFill>
                <a:latin typeface="Times New Roman"/>
                <a:cs typeface="Times New Roman"/>
              </a:rPr>
              <a:t>T </a:t>
            </a:r>
            <a:r>
              <a:rPr dirty="0" sz="1000" spc="-5">
                <a:solidFill>
                  <a:srgbClr val="010202"/>
                </a:solidFill>
                <a:latin typeface="Times New Roman"/>
                <a:cs typeface="Times New Roman"/>
              </a:rPr>
              <a:t>is </a:t>
            </a:r>
            <a:r>
              <a:rPr dirty="0" sz="1000" spc="120">
                <a:solidFill>
                  <a:srgbClr val="010202"/>
                </a:solidFill>
                <a:latin typeface="Times New Roman"/>
                <a:cs typeface="Times New Roman"/>
              </a:rPr>
              <a:t> </a:t>
            </a:r>
            <a:r>
              <a:rPr dirty="0" sz="1000" spc="-5">
                <a:solidFill>
                  <a:srgbClr val="010202"/>
                </a:solidFill>
                <a:latin typeface="Times New Roman"/>
                <a:cs typeface="Times New Roman"/>
              </a:rPr>
              <a:t>given</a:t>
            </a:r>
            <a:r>
              <a:rPr dirty="0" sz="1000" spc="65">
                <a:solidFill>
                  <a:srgbClr val="010202"/>
                </a:solidFill>
                <a:latin typeface="Times New Roman"/>
                <a:cs typeface="Times New Roman"/>
              </a:rPr>
              <a:t> </a:t>
            </a:r>
            <a:r>
              <a:rPr dirty="0" sz="1000" spc="-5">
                <a:solidFill>
                  <a:srgbClr val="010202"/>
                </a:solidFill>
                <a:latin typeface="Times New Roman"/>
                <a:cs typeface="Times New Roman"/>
              </a:rPr>
              <a:t>by	</a:t>
            </a:r>
            <a:r>
              <a:rPr dirty="0" baseline="5555" sz="1500" i="1">
                <a:solidFill>
                  <a:srgbClr val="010202"/>
                </a:solidFill>
                <a:latin typeface="Times New Roman"/>
                <a:cs typeface="Times New Roman"/>
              </a:rPr>
              <a:t>ac </a:t>
            </a:r>
            <a:r>
              <a:rPr dirty="0" baseline="5555" sz="1500">
                <a:solidFill>
                  <a:srgbClr val="010202"/>
                </a:solidFill>
                <a:latin typeface="Times New Roman"/>
                <a:cs typeface="Times New Roman"/>
              </a:rPr>
              <a:t>represents</a:t>
            </a:r>
            <a:r>
              <a:rPr dirty="0" baseline="5555" sz="1500" spc="67">
                <a:solidFill>
                  <a:srgbClr val="010202"/>
                </a:solidFill>
                <a:latin typeface="Times New Roman"/>
                <a:cs typeface="Times New Roman"/>
              </a:rPr>
              <a:t> </a:t>
            </a:r>
            <a:r>
              <a:rPr dirty="0" baseline="5555" sz="1500">
                <a:solidFill>
                  <a:srgbClr val="010202"/>
                </a:solidFill>
                <a:latin typeface="Times New Roman"/>
                <a:cs typeface="Times New Roman"/>
              </a:rPr>
              <a:t>variation</a:t>
            </a:r>
            <a:r>
              <a:rPr dirty="0" baseline="5555" sz="1500" spc="44">
                <a:solidFill>
                  <a:srgbClr val="010202"/>
                </a:solidFill>
                <a:latin typeface="Times New Roman"/>
                <a:cs typeface="Times New Roman"/>
              </a:rPr>
              <a:t> </a:t>
            </a:r>
            <a:r>
              <a:rPr dirty="0" baseline="5555" sz="1500" spc="-7">
                <a:solidFill>
                  <a:srgbClr val="010202"/>
                </a:solidFill>
                <a:latin typeface="Times New Roman"/>
                <a:cs typeface="Times New Roman"/>
              </a:rPr>
              <a:t>of </a:t>
            </a:r>
            <a:r>
              <a:rPr dirty="0" baseline="5555" sz="1500">
                <a:solidFill>
                  <a:srgbClr val="010202"/>
                </a:solidFill>
                <a:latin typeface="Times New Roman"/>
                <a:cs typeface="Times New Roman"/>
              </a:rPr>
              <a:t> </a:t>
            </a:r>
            <a:r>
              <a:rPr dirty="0" sz="1000" spc="-5">
                <a:solidFill>
                  <a:srgbClr val="010202"/>
                </a:solidFill>
                <a:latin typeface="Times New Roman"/>
                <a:cs typeface="Times New Roman"/>
              </a:rPr>
              <a:t>with </a:t>
            </a:r>
            <a:r>
              <a:rPr dirty="0" sz="1000" spc="90">
                <a:solidFill>
                  <a:srgbClr val="010202"/>
                </a:solidFill>
                <a:latin typeface="Times New Roman"/>
                <a:cs typeface="Times New Roman"/>
              </a:rPr>
              <a:t> </a:t>
            </a:r>
            <a:r>
              <a:rPr dirty="0" sz="1000" spc="-5">
                <a:solidFill>
                  <a:srgbClr val="010202"/>
                </a:solidFill>
                <a:latin typeface="Times New Roman"/>
                <a:cs typeface="Times New Roman"/>
              </a:rPr>
              <a:t>temperature </a:t>
            </a:r>
            <a:r>
              <a:rPr dirty="0" sz="1000" spc="90">
                <a:solidFill>
                  <a:srgbClr val="010202"/>
                </a:solidFill>
                <a:latin typeface="Times New Roman"/>
                <a:cs typeface="Times New Roman"/>
              </a:rPr>
              <a:t> </a:t>
            </a:r>
            <a:r>
              <a:rPr dirty="0" sz="1000" spc="-5">
                <a:solidFill>
                  <a:srgbClr val="010202"/>
                </a:solidFill>
                <a:latin typeface="Times New Roman"/>
                <a:cs typeface="Times New Roman"/>
              </a:rPr>
              <a:t>in </a:t>
            </a:r>
            <a:r>
              <a:rPr dirty="0" sz="1000" spc="95">
                <a:solidFill>
                  <a:srgbClr val="010202"/>
                </a:solidFill>
                <a:latin typeface="Times New Roman"/>
                <a:cs typeface="Times New Roman"/>
              </a:rPr>
              <a:t> </a:t>
            </a:r>
            <a:r>
              <a:rPr dirty="0" sz="1000" spc="-5">
                <a:solidFill>
                  <a:srgbClr val="010202"/>
                </a:solidFill>
                <a:latin typeface="Times New Roman"/>
                <a:cs typeface="Times New Roman"/>
              </a:rPr>
              <a:t>the </a:t>
            </a:r>
            <a:r>
              <a:rPr dirty="0" sz="1000" spc="90">
                <a:solidFill>
                  <a:srgbClr val="010202"/>
                </a:solidFill>
                <a:latin typeface="Times New Roman"/>
                <a:cs typeface="Times New Roman"/>
              </a:rPr>
              <a:t> </a:t>
            </a:r>
            <a:r>
              <a:rPr dirty="0" sz="1000" spc="-5">
                <a:solidFill>
                  <a:srgbClr val="010202"/>
                </a:solidFill>
                <a:latin typeface="Times New Roman"/>
                <a:cs typeface="Times New Roman"/>
              </a:rPr>
              <a:t>range </a:t>
            </a:r>
            <a:r>
              <a:rPr dirty="0" sz="1000" spc="95">
                <a:solidFill>
                  <a:srgbClr val="010202"/>
                </a:solidFill>
                <a:latin typeface="Times New Roman"/>
                <a:cs typeface="Times New Roman"/>
              </a:rPr>
              <a:t> </a:t>
            </a:r>
            <a:r>
              <a:rPr dirty="0" sz="1000" spc="-5">
                <a:solidFill>
                  <a:srgbClr val="010202"/>
                </a:solidFill>
                <a:latin typeface="Times New Roman"/>
                <a:cs typeface="Times New Roman"/>
              </a:rPr>
              <a:t>298≤</a:t>
            </a:r>
            <a:r>
              <a:rPr dirty="0" sz="1000" spc="-5" i="1">
                <a:solidFill>
                  <a:srgbClr val="010202"/>
                </a:solidFill>
                <a:latin typeface="Times New Roman"/>
                <a:cs typeface="Times New Roman"/>
              </a:rPr>
              <a:t>T</a:t>
            </a:r>
            <a:r>
              <a:rPr dirty="0" sz="1000" spc="-5">
                <a:solidFill>
                  <a:srgbClr val="010202"/>
                </a:solidFill>
                <a:latin typeface="Times New Roman"/>
                <a:cs typeface="Times New Roman"/>
              </a:rPr>
              <a:t>≤3000 </a:t>
            </a:r>
            <a:r>
              <a:rPr dirty="0" sz="1000" spc="95">
                <a:solidFill>
                  <a:srgbClr val="010202"/>
                </a:solidFill>
                <a:latin typeface="Times New Roman"/>
                <a:cs typeface="Times New Roman"/>
              </a:rPr>
              <a:t> </a:t>
            </a:r>
            <a:r>
              <a:rPr dirty="0" sz="1000" spc="-5">
                <a:solidFill>
                  <a:srgbClr val="010202"/>
                </a:solidFill>
                <a:latin typeface="Times New Roman"/>
                <a:cs typeface="Times New Roman"/>
              </a:rPr>
              <a:t>K, </a:t>
            </a:r>
            <a:r>
              <a:rPr dirty="0" sz="1000" spc="90">
                <a:solidFill>
                  <a:srgbClr val="010202"/>
                </a:solidFill>
                <a:latin typeface="Times New Roman"/>
                <a:cs typeface="Times New Roman"/>
              </a:rPr>
              <a:t> </a:t>
            </a:r>
            <a:r>
              <a:rPr dirty="0" sz="1000">
                <a:solidFill>
                  <a:srgbClr val="010202"/>
                </a:solidFill>
                <a:latin typeface="Times New Roman"/>
                <a:cs typeface="Times New Roman"/>
              </a:rPr>
              <a:t>where	</a:t>
            </a:r>
            <a:r>
              <a:rPr dirty="0" sz="1000" spc="-5">
                <a:solidFill>
                  <a:srgbClr val="010202"/>
                </a:solidFill>
                <a:latin typeface="Times New Roman"/>
                <a:cs typeface="Times New Roman"/>
              </a:rPr>
              <a:t>is given</a:t>
            </a:r>
            <a:r>
              <a:rPr dirty="0" sz="1000" spc="85">
                <a:solidFill>
                  <a:srgbClr val="010202"/>
                </a:solidFill>
                <a:latin typeface="Times New Roman"/>
                <a:cs typeface="Times New Roman"/>
              </a:rPr>
              <a:t> </a:t>
            </a:r>
            <a:r>
              <a:rPr dirty="0" sz="1000" spc="-5">
                <a:solidFill>
                  <a:srgbClr val="010202"/>
                </a:solidFill>
                <a:latin typeface="Times New Roman"/>
                <a:cs typeface="Times New Roman"/>
              </a:rPr>
              <a:t>by</a:t>
            </a:r>
            <a:endParaRPr sz="1000">
              <a:latin typeface="Times New Roman"/>
              <a:cs typeface="Times New Roman"/>
            </a:endParaRPr>
          </a:p>
          <a:p>
            <a:pPr algn="r" marR="57785">
              <a:lnSpc>
                <a:spcPct val="100000"/>
              </a:lnSpc>
              <a:spcBef>
                <a:spcPts val="825"/>
              </a:spcBef>
            </a:pPr>
            <a:r>
              <a:rPr dirty="0" sz="1000">
                <a:solidFill>
                  <a:srgbClr val="010202"/>
                </a:solidFill>
                <a:latin typeface="Times New Roman"/>
                <a:cs typeface="Times New Roman"/>
              </a:rPr>
              <a:t>; </a:t>
            </a:r>
            <a:r>
              <a:rPr dirty="0" sz="1000" spc="5">
                <a:solidFill>
                  <a:srgbClr val="010202"/>
                </a:solidFill>
                <a:latin typeface="Times New Roman"/>
                <a:cs typeface="Times New Roman"/>
              </a:rPr>
              <a:t>O</a:t>
            </a:r>
            <a:r>
              <a:rPr dirty="0" sz="1000" spc="5" i="1">
                <a:solidFill>
                  <a:srgbClr val="010202"/>
                </a:solidFill>
                <a:latin typeface="Times New Roman"/>
                <a:cs typeface="Times New Roman"/>
              </a:rPr>
              <a:t>H</a:t>
            </a:r>
            <a:r>
              <a:rPr dirty="0" baseline="-33333" sz="1125" spc="7">
                <a:solidFill>
                  <a:srgbClr val="010202"/>
                </a:solidFill>
                <a:latin typeface="Times New Roman"/>
                <a:cs typeface="Times New Roman"/>
              </a:rPr>
              <a:t>PbO(s),298  K</a:t>
            </a:r>
            <a:r>
              <a:rPr dirty="0" sz="1000" spc="5">
                <a:solidFill>
                  <a:srgbClr val="010202"/>
                </a:solidFill>
                <a:latin typeface="Times New Roman"/>
                <a:cs typeface="Times New Roman"/>
              </a:rPr>
              <a:t>=–219,000 </a:t>
            </a:r>
            <a:r>
              <a:rPr dirty="0" sz="1000">
                <a:solidFill>
                  <a:srgbClr val="010202"/>
                </a:solidFill>
                <a:latin typeface="Times New Roman"/>
                <a:cs typeface="Times New Roman"/>
              </a:rPr>
              <a:t>J; and </a:t>
            </a:r>
            <a:r>
              <a:rPr dirty="0" sz="1000" i="1">
                <a:solidFill>
                  <a:srgbClr val="010202"/>
                </a:solidFill>
                <a:latin typeface="Times New Roman"/>
                <a:cs typeface="Times New Roman"/>
              </a:rPr>
              <a:t>de </a:t>
            </a:r>
            <a:r>
              <a:rPr dirty="0" sz="1000" spc="-5">
                <a:solidFill>
                  <a:srgbClr val="010202"/>
                </a:solidFill>
                <a:latin typeface="Times New Roman"/>
                <a:cs typeface="Times New Roman"/>
              </a:rPr>
              <a:t>represents  the  variation  of</a:t>
            </a:r>
            <a:r>
              <a:rPr dirty="0" sz="1000" spc="145">
                <a:solidFill>
                  <a:srgbClr val="010202"/>
                </a:solidFill>
                <a:latin typeface="Times New Roman"/>
                <a:cs typeface="Times New Roman"/>
              </a:rPr>
              <a:t> </a:t>
            </a:r>
            <a:r>
              <a:rPr dirty="0" sz="1000" spc="5" i="1">
                <a:solidFill>
                  <a:srgbClr val="010202"/>
                </a:solidFill>
                <a:latin typeface="Times New Roman"/>
                <a:cs typeface="Times New Roman"/>
              </a:rPr>
              <a:t>H</a:t>
            </a:r>
            <a:r>
              <a:rPr dirty="0" baseline="-33333" sz="1125" spc="7">
                <a:solidFill>
                  <a:srgbClr val="010202"/>
                </a:solidFill>
                <a:latin typeface="Times New Roman"/>
                <a:cs typeface="Times New Roman"/>
              </a:rPr>
              <a:t>PbO</a:t>
            </a:r>
            <a:r>
              <a:rPr dirty="0" baseline="-33333" sz="1125" spc="7" i="1">
                <a:solidFill>
                  <a:srgbClr val="010202"/>
                </a:solidFill>
                <a:latin typeface="Times New Roman"/>
                <a:cs typeface="Times New Roman"/>
              </a:rPr>
              <a:t>(s)</a:t>
            </a:r>
            <a:endParaRPr baseline="-33333" sz="1125">
              <a:latin typeface="Times New Roman"/>
              <a:cs typeface="Times New Roman"/>
            </a:endParaRPr>
          </a:p>
          <a:p>
            <a:pPr marL="75565">
              <a:lnSpc>
                <a:spcPct val="100000"/>
              </a:lnSpc>
              <a:spcBef>
                <a:spcPts val="370"/>
              </a:spcBef>
            </a:pPr>
            <a:r>
              <a:rPr dirty="0" sz="1000" spc="-5">
                <a:solidFill>
                  <a:srgbClr val="010202"/>
                </a:solidFill>
                <a:latin typeface="Times New Roman"/>
                <a:cs typeface="Times New Roman"/>
              </a:rPr>
              <a:t>with temperature in the range 298 </a:t>
            </a:r>
            <a:r>
              <a:rPr dirty="0" sz="1000" spc="-10">
                <a:solidFill>
                  <a:srgbClr val="010202"/>
                </a:solidFill>
                <a:latin typeface="Times New Roman"/>
                <a:cs typeface="Times New Roman"/>
              </a:rPr>
              <a:t>K≤</a:t>
            </a:r>
            <a:r>
              <a:rPr dirty="0" sz="1000" spc="-10" i="1">
                <a:solidFill>
                  <a:srgbClr val="010202"/>
                </a:solidFill>
                <a:latin typeface="Times New Roman"/>
                <a:cs typeface="Times New Roman"/>
              </a:rPr>
              <a:t>T</a:t>
            </a:r>
            <a:r>
              <a:rPr dirty="0" sz="1000" spc="-10">
                <a:solidFill>
                  <a:srgbClr val="010202"/>
                </a:solidFill>
                <a:latin typeface="Times New Roman"/>
                <a:cs typeface="Times New Roman"/>
              </a:rPr>
              <a:t>≤1159 </a:t>
            </a:r>
            <a:r>
              <a:rPr dirty="0" sz="1000" spc="-5">
                <a:solidFill>
                  <a:srgbClr val="010202"/>
                </a:solidFill>
                <a:latin typeface="Times New Roman"/>
                <a:cs typeface="Times New Roman"/>
              </a:rPr>
              <a:t>K</a:t>
            </a:r>
            <a:r>
              <a:rPr dirty="0" sz="1000">
                <a:solidFill>
                  <a:srgbClr val="010202"/>
                </a:solidFill>
                <a:latin typeface="Times New Roman"/>
                <a:cs typeface="Times New Roman"/>
              </a:rPr>
              <a:t> where</a:t>
            </a:r>
            <a:endParaRPr sz="1000">
              <a:latin typeface="Times New Roman"/>
              <a:cs typeface="Times New Roman"/>
            </a:endParaRPr>
          </a:p>
        </p:txBody>
      </p:sp>
      <p:sp>
        <p:nvSpPr>
          <p:cNvPr id="10" name="object 10"/>
          <p:cNvSpPr/>
          <p:nvPr/>
        </p:nvSpPr>
        <p:spPr>
          <a:xfrm>
            <a:off x="1398587" y="5943917"/>
            <a:ext cx="2257425" cy="400050"/>
          </a:xfrm>
          <a:prstGeom prst="rect">
            <a:avLst/>
          </a:prstGeom>
          <a:blipFill>
            <a:blip r:embed="rId7" cstate="print"/>
            <a:stretch>
              <a:fillRect/>
            </a:stretch>
          </a:blipFill>
        </p:spPr>
        <p:txBody>
          <a:bodyPr wrap="square" lIns="0" tIns="0" rIns="0" bIns="0" rtlCol="0"/>
          <a:lstStyle/>
          <a:p/>
        </p:txBody>
      </p:sp>
      <p:sp>
        <p:nvSpPr>
          <p:cNvPr id="11" name="object 11"/>
          <p:cNvSpPr/>
          <p:nvPr/>
        </p:nvSpPr>
        <p:spPr>
          <a:xfrm>
            <a:off x="2588425" y="6562407"/>
            <a:ext cx="95250" cy="228600"/>
          </a:xfrm>
          <a:prstGeom prst="rect">
            <a:avLst/>
          </a:prstGeom>
          <a:blipFill>
            <a:blip r:embed="rId8" cstate="print"/>
            <a:stretch>
              <a:fillRect/>
            </a:stretch>
          </a:blipFill>
        </p:spPr>
        <p:txBody>
          <a:bodyPr wrap="square" lIns="0" tIns="0" rIns="0" bIns="0" rtlCol="0"/>
          <a:lstStyle/>
          <a:p/>
        </p:txBody>
      </p:sp>
      <p:sp>
        <p:nvSpPr>
          <p:cNvPr id="12" name="object 12"/>
          <p:cNvSpPr/>
          <p:nvPr/>
        </p:nvSpPr>
        <p:spPr>
          <a:xfrm>
            <a:off x="1798485" y="6885787"/>
            <a:ext cx="76200" cy="219075"/>
          </a:xfrm>
          <a:prstGeom prst="rect">
            <a:avLst/>
          </a:prstGeom>
          <a:blipFill>
            <a:blip r:embed="rId9" cstate="print"/>
            <a:stretch>
              <a:fillRect/>
            </a:stretch>
          </a:blipFill>
        </p:spPr>
        <p:txBody>
          <a:bodyPr wrap="square" lIns="0" tIns="0" rIns="0" bIns="0" rtlCol="0"/>
          <a:lstStyle/>
          <a:p/>
        </p:txBody>
      </p:sp>
      <p:sp>
        <p:nvSpPr>
          <p:cNvPr id="13" name="object 13"/>
          <p:cNvSpPr txBox="1"/>
          <p:nvPr/>
        </p:nvSpPr>
        <p:spPr>
          <a:xfrm>
            <a:off x="406400" y="6700456"/>
            <a:ext cx="4749800" cy="681990"/>
          </a:xfrm>
          <a:prstGeom prst="rect">
            <a:avLst/>
          </a:prstGeom>
        </p:spPr>
        <p:txBody>
          <a:bodyPr wrap="square" lIns="0" tIns="12700" rIns="0" bIns="0" rtlCol="0" vert="horz">
            <a:spAutoFit/>
          </a:bodyPr>
          <a:lstStyle/>
          <a:p>
            <a:pPr marL="50800">
              <a:lnSpc>
                <a:spcPct val="100000"/>
              </a:lnSpc>
              <a:spcBef>
                <a:spcPts val="100"/>
              </a:spcBef>
              <a:tabLst>
                <a:tab pos="2377440" algn="l"/>
              </a:tabLst>
            </a:pPr>
            <a:r>
              <a:rPr dirty="0" sz="1000">
                <a:solidFill>
                  <a:srgbClr val="010202"/>
                </a:solidFill>
                <a:latin typeface="Times New Roman"/>
                <a:cs typeface="Times New Roman"/>
              </a:rPr>
              <a:t>In Fig. 6.7</a:t>
            </a:r>
            <a:r>
              <a:rPr dirty="0" sz="1000" i="1">
                <a:solidFill>
                  <a:srgbClr val="010202"/>
                </a:solidFill>
                <a:latin typeface="Times New Roman"/>
                <a:cs typeface="Times New Roman"/>
              </a:rPr>
              <a:t>b, a </a:t>
            </a:r>
            <a:r>
              <a:rPr dirty="0" sz="1000" spc="-5">
                <a:solidFill>
                  <a:srgbClr val="010202"/>
                </a:solidFill>
                <a:latin typeface="Times New Roman"/>
                <a:cs typeface="Times New Roman"/>
              </a:rPr>
              <a:t>represents the</a:t>
            </a:r>
            <a:r>
              <a:rPr dirty="0" sz="1000" spc="229">
                <a:solidFill>
                  <a:srgbClr val="010202"/>
                </a:solidFill>
                <a:latin typeface="Times New Roman"/>
                <a:cs typeface="Times New Roman"/>
              </a:rPr>
              <a:t> </a:t>
            </a:r>
            <a:r>
              <a:rPr dirty="0" sz="1000" spc="-5">
                <a:solidFill>
                  <a:srgbClr val="010202"/>
                </a:solidFill>
                <a:latin typeface="Times New Roman"/>
                <a:cs typeface="Times New Roman"/>
              </a:rPr>
              <a:t>enthalpy</a:t>
            </a:r>
            <a:r>
              <a:rPr dirty="0" sz="1000" spc="40">
                <a:solidFill>
                  <a:srgbClr val="010202"/>
                </a:solidFill>
                <a:latin typeface="Times New Roman"/>
                <a:cs typeface="Times New Roman"/>
              </a:rPr>
              <a:t> </a:t>
            </a:r>
            <a:r>
              <a:rPr dirty="0" sz="1000" spc="-5">
                <a:solidFill>
                  <a:srgbClr val="010202"/>
                </a:solidFill>
                <a:latin typeface="Times New Roman"/>
                <a:cs typeface="Times New Roman"/>
              </a:rPr>
              <a:t>of	mole </a:t>
            </a:r>
            <a:r>
              <a:rPr dirty="0" sz="1000">
                <a:solidFill>
                  <a:srgbClr val="010202"/>
                </a:solidFill>
                <a:latin typeface="Times New Roman"/>
                <a:cs typeface="Times New Roman"/>
              </a:rPr>
              <a:t>of </a:t>
            </a:r>
            <a:r>
              <a:rPr dirty="0" sz="1000" spc="5">
                <a:solidFill>
                  <a:srgbClr val="010202"/>
                </a:solidFill>
                <a:latin typeface="Times New Roman"/>
                <a:cs typeface="Times New Roman"/>
              </a:rPr>
              <a:t>O</a:t>
            </a:r>
            <a:r>
              <a:rPr dirty="0" baseline="-33333" sz="1125" spc="7">
                <a:solidFill>
                  <a:srgbClr val="010202"/>
                </a:solidFill>
                <a:latin typeface="Times New Roman"/>
                <a:cs typeface="Times New Roman"/>
              </a:rPr>
              <a:t>2</a:t>
            </a:r>
            <a:r>
              <a:rPr dirty="0" baseline="-33333" sz="1125" spc="7" i="1">
                <a:solidFill>
                  <a:srgbClr val="010202"/>
                </a:solidFill>
                <a:latin typeface="Times New Roman"/>
                <a:cs typeface="Times New Roman"/>
              </a:rPr>
              <a:t>(g) </a:t>
            </a:r>
            <a:r>
              <a:rPr dirty="0" sz="1000">
                <a:solidFill>
                  <a:srgbClr val="010202"/>
                </a:solidFill>
                <a:latin typeface="Times New Roman"/>
                <a:cs typeface="Times New Roman"/>
              </a:rPr>
              <a:t>and 1 </a:t>
            </a:r>
            <a:r>
              <a:rPr dirty="0" sz="1000" spc="-5">
                <a:solidFill>
                  <a:srgbClr val="010202"/>
                </a:solidFill>
                <a:latin typeface="Times New Roman"/>
                <a:cs typeface="Times New Roman"/>
              </a:rPr>
              <a:t>mole </a:t>
            </a:r>
            <a:r>
              <a:rPr dirty="0" sz="1000">
                <a:solidFill>
                  <a:srgbClr val="010202"/>
                </a:solidFill>
                <a:latin typeface="Times New Roman"/>
                <a:cs typeface="Times New Roman"/>
              </a:rPr>
              <a:t>of Pb</a:t>
            </a:r>
            <a:r>
              <a:rPr dirty="0" baseline="-33333" sz="1125" i="1">
                <a:solidFill>
                  <a:srgbClr val="010202"/>
                </a:solidFill>
                <a:latin typeface="Times New Roman"/>
                <a:cs typeface="Times New Roman"/>
              </a:rPr>
              <a:t>(s) </a:t>
            </a:r>
            <a:r>
              <a:rPr dirty="0" sz="1000">
                <a:solidFill>
                  <a:srgbClr val="010202"/>
                </a:solidFill>
                <a:latin typeface="Times New Roman"/>
                <a:cs typeface="Times New Roman"/>
              </a:rPr>
              <a:t>at 298 K;</a:t>
            </a:r>
            <a:r>
              <a:rPr dirty="0" sz="1000" spc="120">
                <a:solidFill>
                  <a:srgbClr val="010202"/>
                </a:solidFill>
                <a:latin typeface="Times New Roman"/>
                <a:cs typeface="Times New Roman"/>
              </a:rPr>
              <a:t> </a:t>
            </a:r>
            <a:r>
              <a:rPr dirty="0" sz="1000" i="1">
                <a:solidFill>
                  <a:srgbClr val="010202"/>
                </a:solidFill>
                <a:latin typeface="Times New Roman"/>
                <a:cs typeface="Times New Roman"/>
              </a:rPr>
              <a:t>f</a:t>
            </a:r>
            <a:endParaRPr sz="1000">
              <a:latin typeface="Times New Roman"/>
              <a:cs typeface="Times New Roman"/>
            </a:endParaRPr>
          </a:p>
          <a:p>
            <a:pPr marL="50800">
              <a:lnSpc>
                <a:spcPct val="100000"/>
              </a:lnSpc>
              <a:spcBef>
                <a:spcPts val="1195"/>
              </a:spcBef>
              <a:tabLst>
                <a:tab pos="1509395" algn="l"/>
              </a:tabLst>
            </a:pPr>
            <a:r>
              <a:rPr dirty="0" sz="1000">
                <a:solidFill>
                  <a:srgbClr val="010202"/>
                </a:solidFill>
                <a:latin typeface="Times New Roman"/>
                <a:cs typeface="Times New Roman"/>
              </a:rPr>
              <a:t>represents the enthalpy of	mole of </a:t>
            </a:r>
            <a:r>
              <a:rPr dirty="0" sz="1000" spc="5">
                <a:solidFill>
                  <a:srgbClr val="010202"/>
                </a:solidFill>
                <a:latin typeface="Times New Roman"/>
                <a:cs typeface="Times New Roman"/>
              </a:rPr>
              <a:t>O</a:t>
            </a:r>
            <a:r>
              <a:rPr dirty="0" baseline="-33333" sz="1125" spc="7">
                <a:solidFill>
                  <a:srgbClr val="010202"/>
                </a:solidFill>
                <a:latin typeface="Times New Roman"/>
                <a:cs typeface="Times New Roman"/>
              </a:rPr>
              <a:t>2</a:t>
            </a:r>
            <a:r>
              <a:rPr dirty="0" baseline="-33333" sz="1125" spc="7" i="1">
                <a:solidFill>
                  <a:srgbClr val="010202"/>
                </a:solidFill>
                <a:latin typeface="Times New Roman"/>
                <a:cs typeface="Times New Roman"/>
              </a:rPr>
              <a:t>(g) </a:t>
            </a:r>
            <a:r>
              <a:rPr dirty="0" sz="1000">
                <a:solidFill>
                  <a:srgbClr val="010202"/>
                </a:solidFill>
                <a:latin typeface="Times New Roman"/>
                <a:cs typeface="Times New Roman"/>
              </a:rPr>
              <a:t>and 1 mole of </a:t>
            </a:r>
            <a:r>
              <a:rPr dirty="0" sz="1000" spc="-5">
                <a:solidFill>
                  <a:srgbClr val="010202"/>
                </a:solidFill>
                <a:latin typeface="Times New Roman"/>
                <a:cs typeface="Times New Roman"/>
              </a:rPr>
              <a:t>Pb</a:t>
            </a:r>
            <a:r>
              <a:rPr dirty="0" sz="1000" spc="-5" i="1">
                <a:solidFill>
                  <a:srgbClr val="010202"/>
                </a:solidFill>
                <a:latin typeface="Times New Roman"/>
                <a:cs typeface="Times New Roman"/>
              </a:rPr>
              <a:t>(s) </a:t>
            </a:r>
            <a:r>
              <a:rPr dirty="0" sz="1000">
                <a:solidFill>
                  <a:srgbClr val="010202"/>
                </a:solidFill>
                <a:latin typeface="Times New Roman"/>
                <a:cs typeface="Times New Roman"/>
              </a:rPr>
              <a:t>at the temperature </a:t>
            </a:r>
            <a:r>
              <a:rPr dirty="0" sz="1000" spc="-40" i="1">
                <a:solidFill>
                  <a:srgbClr val="010202"/>
                </a:solidFill>
                <a:latin typeface="Times New Roman"/>
                <a:cs typeface="Times New Roman"/>
              </a:rPr>
              <a:t>T; </a:t>
            </a:r>
            <a:r>
              <a:rPr dirty="0" sz="1000">
                <a:solidFill>
                  <a:srgbClr val="010202"/>
                </a:solidFill>
                <a:latin typeface="Times New Roman"/>
                <a:cs typeface="Times New Roman"/>
              </a:rPr>
              <a:t>and</a:t>
            </a:r>
            <a:r>
              <a:rPr dirty="0" sz="1000" spc="40">
                <a:solidFill>
                  <a:srgbClr val="010202"/>
                </a:solidFill>
                <a:latin typeface="Times New Roman"/>
                <a:cs typeface="Times New Roman"/>
              </a:rPr>
              <a:t> </a:t>
            </a:r>
            <a:r>
              <a:rPr dirty="0" sz="1000" i="1">
                <a:solidFill>
                  <a:srgbClr val="010202"/>
                </a:solidFill>
                <a:latin typeface="Times New Roman"/>
                <a:cs typeface="Times New Roman"/>
              </a:rPr>
              <a:t>g</a:t>
            </a:r>
            <a:endParaRPr sz="1000">
              <a:latin typeface="Times New Roman"/>
              <a:cs typeface="Times New Roman"/>
            </a:endParaRPr>
          </a:p>
          <a:p>
            <a:pPr marL="50800">
              <a:lnSpc>
                <a:spcPct val="100000"/>
              </a:lnSpc>
              <a:spcBef>
                <a:spcPts val="370"/>
              </a:spcBef>
            </a:pPr>
            <a:r>
              <a:rPr dirty="0" sz="1000">
                <a:solidFill>
                  <a:srgbClr val="010202"/>
                </a:solidFill>
                <a:latin typeface="Times New Roman"/>
                <a:cs typeface="Times New Roman"/>
              </a:rPr>
              <a:t>represents the enthalpy of 1 </a:t>
            </a:r>
            <a:r>
              <a:rPr dirty="0" sz="1000" spc="-5">
                <a:solidFill>
                  <a:srgbClr val="010202"/>
                </a:solidFill>
                <a:latin typeface="Times New Roman"/>
                <a:cs typeface="Times New Roman"/>
              </a:rPr>
              <a:t>mole </a:t>
            </a:r>
            <a:r>
              <a:rPr dirty="0" sz="1000">
                <a:solidFill>
                  <a:srgbClr val="010202"/>
                </a:solidFill>
                <a:latin typeface="Times New Roman"/>
                <a:cs typeface="Times New Roman"/>
              </a:rPr>
              <a:t>of PbO</a:t>
            </a:r>
            <a:r>
              <a:rPr dirty="0" baseline="-33333" sz="1125" i="1">
                <a:solidFill>
                  <a:srgbClr val="010202"/>
                </a:solidFill>
                <a:latin typeface="Times New Roman"/>
                <a:cs typeface="Times New Roman"/>
              </a:rPr>
              <a:t>(s) </a:t>
            </a:r>
            <a:r>
              <a:rPr dirty="0" sz="1000" spc="-5">
                <a:solidFill>
                  <a:srgbClr val="010202"/>
                </a:solidFill>
                <a:latin typeface="Times New Roman"/>
                <a:cs typeface="Times New Roman"/>
              </a:rPr>
              <a:t>at the temperature</a:t>
            </a:r>
            <a:r>
              <a:rPr dirty="0" sz="1000" spc="-140">
                <a:solidFill>
                  <a:srgbClr val="010202"/>
                </a:solidFill>
                <a:latin typeface="Times New Roman"/>
                <a:cs typeface="Times New Roman"/>
              </a:rPr>
              <a:t> </a:t>
            </a:r>
            <a:r>
              <a:rPr dirty="0" sz="1000" spc="-80" i="1">
                <a:solidFill>
                  <a:srgbClr val="010202"/>
                </a:solidFill>
                <a:latin typeface="Times New Roman"/>
                <a:cs typeface="Times New Roman"/>
              </a:rPr>
              <a:t>T.</a:t>
            </a:r>
            <a:endParaRPr sz="1000">
              <a:latin typeface="Times New Roman"/>
              <a:cs typeface="Times New Roman"/>
            </a:endParaRPr>
          </a:p>
        </p:txBody>
      </p:sp>
      <p:sp>
        <p:nvSpPr>
          <p:cNvPr id="14" name="object 14"/>
          <p:cNvSpPr txBox="1"/>
          <p:nvPr/>
        </p:nvSpPr>
        <p:spPr>
          <a:xfrm>
            <a:off x="4546536" y="4330700"/>
            <a:ext cx="67945"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a:t>
            </a:r>
            <a:endParaRPr sz="1000">
              <a:latin typeface="Times New Roman"/>
              <a:cs typeface="Times New Roman"/>
            </a:endParaRPr>
          </a:p>
        </p:txBody>
      </p:sp>
      <p:sp>
        <p:nvSpPr>
          <p:cNvPr id="15" name="object 15"/>
          <p:cNvSpPr/>
          <p:nvPr/>
        </p:nvSpPr>
        <p:spPr>
          <a:xfrm>
            <a:off x="4022725" y="4359808"/>
            <a:ext cx="514350" cy="161925"/>
          </a:xfrm>
          <a:prstGeom prst="rect">
            <a:avLst/>
          </a:prstGeom>
          <a:blipFill>
            <a:blip r:embed="rId10" cstate="print"/>
            <a:stretch>
              <a:fillRect/>
            </a:stretch>
          </a:blipFill>
        </p:spPr>
        <p:txBody>
          <a:bodyPr wrap="square" lIns="0" tIns="0" rIns="0" bIns="0" rtlCol="0"/>
          <a:lstStyle/>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469900" y="3041650"/>
            <a:ext cx="4559300" cy="0"/>
          </a:xfrm>
          <a:custGeom>
            <a:avLst/>
            <a:gdLst/>
            <a:ahLst/>
            <a:cxnLst/>
            <a:rect l="l" t="t" r="r" b="b"/>
            <a:pathLst>
              <a:path w="4559300" h="0">
                <a:moveTo>
                  <a:pt x="0" y="0"/>
                </a:moveTo>
                <a:lnTo>
                  <a:pt x="4559300" y="0"/>
                </a:lnTo>
              </a:path>
            </a:pathLst>
          </a:custGeom>
          <a:ln w="12700">
            <a:solidFill>
              <a:srgbClr val="010202"/>
            </a:solidFill>
          </a:ln>
        </p:spPr>
        <p:txBody>
          <a:bodyPr wrap="square" lIns="0" tIns="0" rIns="0" bIns="0" rtlCol="0"/>
          <a:lstStyle/>
          <a:p/>
        </p:txBody>
      </p:sp>
      <p:sp>
        <p:nvSpPr>
          <p:cNvPr id="3" name="object 3"/>
          <p:cNvSpPr/>
          <p:nvPr/>
        </p:nvSpPr>
        <p:spPr>
          <a:xfrm>
            <a:off x="469900" y="4921250"/>
            <a:ext cx="4559300" cy="0"/>
          </a:xfrm>
          <a:custGeom>
            <a:avLst/>
            <a:gdLst/>
            <a:ahLst/>
            <a:cxnLst/>
            <a:rect l="l" t="t" r="r" b="b"/>
            <a:pathLst>
              <a:path w="4559300" h="0">
                <a:moveTo>
                  <a:pt x="0" y="0"/>
                </a:moveTo>
                <a:lnTo>
                  <a:pt x="4559300" y="0"/>
                </a:lnTo>
              </a:path>
            </a:pathLst>
          </a:custGeom>
          <a:ln w="12700">
            <a:solidFill>
              <a:srgbClr val="010202"/>
            </a:solidFill>
          </a:ln>
        </p:spPr>
        <p:txBody>
          <a:bodyPr wrap="square" lIns="0" tIns="0" rIns="0" bIns="0" rtlCol="0"/>
          <a:lstStyle/>
          <a:p/>
        </p:txBody>
      </p:sp>
      <p:sp>
        <p:nvSpPr>
          <p:cNvPr id="4" name="object 4"/>
          <p:cNvSpPr txBox="1"/>
          <p:nvPr/>
        </p:nvSpPr>
        <p:spPr>
          <a:xfrm>
            <a:off x="444500" y="1557019"/>
            <a:ext cx="452755"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and</a:t>
            </a:r>
            <a:r>
              <a:rPr dirty="0" sz="1000" spc="-75">
                <a:solidFill>
                  <a:srgbClr val="010202"/>
                </a:solidFill>
                <a:latin typeface="Times New Roman"/>
                <a:cs typeface="Times New Roman"/>
              </a:rPr>
              <a:t> </a:t>
            </a:r>
            <a:r>
              <a:rPr dirty="0" sz="1000">
                <a:solidFill>
                  <a:srgbClr val="010202"/>
                </a:solidFill>
                <a:latin typeface="Times New Roman"/>
                <a:cs typeface="Times New Roman"/>
              </a:rPr>
              <a:t>thus</a:t>
            </a:r>
            <a:endParaRPr sz="1000">
              <a:latin typeface="Times New Roman"/>
              <a:cs typeface="Times New Roman"/>
            </a:endParaRPr>
          </a:p>
        </p:txBody>
      </p:sp>
      <p:sp>
        <p:nvSpPr>
          <p:cNvPr id="5" name="object 5"/>
          <p:cNvSpPr/>
          <p:nvPr/>
        </p:nvSpPr>
        <p:spPr>
          <a:xfrm>
            <a:off x="1760537" y="1909445"/>
            <a:ext cx="1533525" cy="390525"/>
          </a:xfrm>
          <a:prstGeom prst="rect">
            <a:avLst/>
          </a:prstGeom>
          <a:blipFill>
            <a:blip r:embed="rId2" cstate="print"/>
            <a:stretch>
              <a:fillRect/>
            </a:stretch>
          </a:blipFill>
        </p:spPr>
        <p:txBody>
          <a:bodyPr wrap="square" lIns="0" tIns="0" rIns="0" bIns="0" rtlCol="0"/>
          <a:lstStyle/>
          <a:p/>
        </p:txBody>
      </p:sp>
      <p:sp>
        <p:nvSpPr>
          <p:cNvPr id="6" name="object 6"/>
          <p:cNvSpPr/>
          <p:nvPr/>
        </p:nvSpPr>
        <p:spPr>
          <a:xfrm>
            <a:off x="1541462" y="5426075"/>
            <a:ext cx="1971675" cy="295275"/>
          </a:xfrm>
          <a:prstGeom prst="rect">
            <a:avLst/>
          </a:prstGeom>
          <a:blipFill>
            <a:blip r:embed="rId3" cstate="print"/>
            <a:stretch>
              <a:fillRect/>
            </a:stretch>
          </a:blipFill>
        </p:spPr>
        <p:txBody>
          <a:bodyPr wrap="square" lIns="0" tIns="0" rIns="0" bIns="0" rtlCol="0"/>
          <a:lstStyle/>
          <a:p/>
        </p:txBody>
      </p:sp>
      <p:sp>
        <p:nvSpPr>
          <p:cNvPr id="7" name="object 7"/>
          <p:cNvSpPr txBox="1"/>
          <p:nvPr/>
        </p:nvSpPr>
        <p:spPr>
          <a:xfrm>
            <a:off x="444500" y="5923915"/>
            <a:ext cx="1395730" cy="177800"/>
          </a:xfrm>
          <a:prstGeom prst="rect">
            <a:avLst/>
          </a:prstGeom>
        </p:spPr>
        <p:txBody>
          <a:bodyPr wrap="square" lIns="0" tIns="12700" rIns="0" bIns="0" rtlCol="0" vert="horz">
            <a:spAutoFit/>
          </a:bodyPr>
          <a:lstStyle/>
          <a:p>
            <a:pPr marL="12700">
              <a:lnSpc>
                <a:spcPct val="100000"/>
              </a:lnSpc>
              <a:spcBef>
                <a:spcPts val="100"/>
              </a:spcBef>
            </a:pPr>
            <a:r>
              <a:rPr dirty="0" sz="1000" spc="-5">
                <a:solidFill>
                  <a:srgbClr val="010202"/>
                </a:solidFill>
                <a:latin typeface="Times New Roman"/>
                <a:cs typeface="Times New Roman"/>
              </a:rPr>
              <a:t>From the data in </a:t>
            </a:r>
            <a:r>
              <a:rPr dirty="0" sz="1000" spc="-20">
                <a:solidFill>
                  <a:srgbClr val="010202"/>
                </a:solidFill>
                <a:latin typeface="Times New Roman"/>
                <a:cs typeface="Times New Roman"/>
              </a:rPr>
              <a:t>Table</a:t>
            </a:r>
            <a:r>
              <a:rPr dirty="0" sz="1000" spc="-65">
                <a:solidFill>
                  <a:srgbClr val="010202"/>
                </a:solidFill>
                <a:latin typeface="Times New Roman"/>
                <a:cs typeface="Times New Roman"/>
              </a:rPr>
              <a:t> </a:t>
            </a:r>
            <a:r>
              <a:rPr dirty="0" sz="1000" spc="-5">
                <a:solidFill>
                  <a:srgbClr val="010202"/>
                </a:solidFill>
                <a:latin typeface="Times New Roman"/>
                <a:cs typeface="Times New Roman"/>
              </a:rPr>
              <a:t>6.1,</a:t>
            </a:r>
            <a:endParaRPr sz="1000">
              <a:latin typeface="Times New Roman"/>
              <a:cs typeface="Times New Roman"/>
            </a:endParaRPr>
          </a:p>
        </p:txBody>
      </p:sp>
      <p:sp>
        <p:nvSpPr>
          <p:cNvPr id="8" name="object 8"/>
          <p:cNvSpPr/>
          <p:nvPr/>
        </p:nvSpPr>
        <p:spPr>
          <a:xfrm>
            <a:off x="1165225" y="6276340"/>
            <a:ext cx="2724150" cy="180975"/>
          </a:xfrm>
          <a:prstGeom prst="rect">
            <a:avLst/>
          </a:prstGeom>
          <a:blipFill>
            <a:blip r:embed="rId4" cstate="print"/>
            <a:stretch>
              <a:fillRect/>
            </a:stretch>
          </a:blipFill>
        </p:spPr>
        <p:txBody>
          <a:bodyPr wrap="square" lIns="0" tIns="0" rIns="0" bIns="0" rtlCol="0"/>
          <a:lstStyle/>
          <a:p/>
        </p:txBody>
      </p:sp>
      <p:sp>
        <p:nvSpPr>
          <p:cNvPr id="9" name="object 9"/>
          <p:cNvSpPr txBox="1"/>
          <p:nvPr/>
        </p:nvSpPr>
        <p:spPr>
          <a:xfrm>
            <a:off x="419100" y="6659880"/>
            <a:ext cx="3366135" cy="177800"/>
          </a:xfrm>
          <a:prstGeom prst="rect">
            <a:avLst/>
          </a:prstGeom>
        </p:spPr>
        <p:txBody>
          <a:bodyPr wrap="square" lIns="0" tIns="12700" rIns="0" bIns="0" rtlCol="0" vert="horz">
            <a:spAutoFit/>
          </a:bodyPr>
          <a:lstStyle/>
          <a:p>
            <a:pPr marL="38100">
              <a:lnSpc>
                <a:spcPct val="100000"/>
              </a:lnSpc>
              <a:spcBef>
                <a:spcPts val="100"/>
              </a:spcBef>
            </a:pPr>
            <a:r>
              <a:rPr dirty="0" sz="1000" spc="-5">
                <a:solidFill>
                  <a:srgbClr val="010202"/>
                </a:solidFill>
                <a:latin typeface="Times New Roman"/>
                <a:cs typeface="Times New Roman"/>
              </a:rPr>
              <a:t>and, thus, in the range of temperature from 298 to 600 K</a:t>
            </a:r>
            <a:r>
              <a:rPr dirty="0" sz="1000" spc="-30">
                <a:solidFill>
                  <a:srgbClr val="010202"/>
                </a:solidFill>
                <a:latin typeface="Times New Roman"/>
                <a:cs typeface="Times New Roman"/>
              </a:rPr>
              <a:t> </a:t>
            </a:r>
            <a:r>
              <a:rPr dirty="0" sz="1000">
                <a:solidFill>
                  <a:srgbClr val="010202"/>
                </a:solidFill>
                <a:latin typeface="Times New Roman"/>
                <a:cs typeface="Times New Roman"/>
              </a:rPr>
              <a:t>(</a:t>
            </a:r>
            <a:r>
              <a:rPr dirty="0" sz="1000" i="1">
                <a:solidFill>
                  <a:srgbClr val="010202"/>
                </a:solidFill>
                <a:latin typeface="Times New Roman"/>
                <a:cs typeface="Times New Roman"/>
              </a:rPr>
              <a:t>T</a:t>
            </a:r>
            <a:r>
              <a:rPr dirty="0" baseline="-33333" sz="1125" i="1">
                <a:solidFill>
                  <a:srgbClr val="010202"/>
                </a:solidFill>
                <a:latin typeface="Times New Roman"/>
                <a:cs typeface="Times New Roman"/>
              </a:rPr>
              <a:t>m</a:t>
            </a:r>
            <a:r>
              <a:rPr dirty="0" baseline="-33333" sz="1125">
                <a:solidFill>
                  <a:srgbClr val="010202"/>
                </a:solidFill>
                <a:latin typeface="Times New Roman"/>
                <a:cs typeface="Times New Roman"/>
              </a:rPr>
              <a:t>,Pb</a:t>
            </a:r>
            <a:r>
              <a:rPr dirty="0" sz="1000">
                <a:solidFill>
                  <a:srgbClr val="010202"/>
                </a:solidFill>
                <a:latin typeface="Times New Roman"/>
                <a:cs typeface="Times New Roman"/>
              </a:rPr>
              <a:t>),</a:t>
            </a:r>
            <a:endParaRPr sz="1000">
              <a:latin typeface="Times New Roman"/>
              <a:cs typeface="Times New Roman"/>
            </a:endParaRPr>
          </a:p>
        </p:txBody>
      </p:sp>
      <p:sp>
        <p:nvSpPr>
          <p:cNvPr id="10" name="object 10"/>
          <p:cNvSpPr txBox="1"/>
          <p:nvPr/>
        </p:nvSpPr>
        <p:spPr>
          <a:xfrm>
            <a:off x="444550" y="403097"/>
            <a:ext cx="4597400" cy="448309"/>
          </a:xfrm>
          <a:prstGeom prst="rect">
            <a:avLst/>
          </a:prstGeom>
        </p:spPr>
        <p:txBody>
          <a:bodyPr wrap="square" lIns="0" tIns="12700" rIns="0" bIns="0" rtlCol="0" vert="horz">
            <a:spAutoFit/>
          </a:bodyPr>
          <a:lstStyle/>
          <a:p>
            <a:pPr marL="528320">
              <a:lnSpc>
                <a:spcPct val="100000"/>
              </a:lnSpc>
              <a:spcBef>
                <a:spcPts val="100"/>
              </a:spcBef>
            </a:pPr>
            <a:r>
              <a:rPr dirty="0" sz="1000" i="1">
                <a:solidFill>
                  <a:srgbClr val="231F20"/>
                </a:solidFill>
                <a:latin typeface="Times New Roman"/>
                <a:cs typeface="Times New Roman"/>
              </a:rPr>
              <a:t>Heat </a:t>
            </a:r>
            <a:r>
              <a:rPr dirty="0" sz="1000" spc="-10" i="1">
                <a:solidFill>
                  <a:srgbClr val="231F20"/>
                </a:solidFill>
                <a:latin typeface="Times New Roman"/>
                <a:cs typeface="Times New Roman"/>
              </a:rPr>
              <a:t>Capacity, Enthalpy, </a:t>
            </a:r>
            <a:r>
              <a:rPr dirty="0" sz="1000" spc="-15" i="1">
                <a:solidFill>
                  <a:srgbClr val="231F20"/>
                </a:solidFill>
                <a:latin typeface="Times New Roman"/>
                <a:cs typeface="Times New Roman"/>
              </a:rPr>
              <a:t>Entropy, </a:t>
            </a:r>
            <a:r>
              <a:rPr dirty="0" sz="1000" i="1">
                <a:solidFill>
                  <a:srgbClr val="231F20"/>
                </a:solidFill>
                <a:latin typeface="Times New Roman"/>
                <a:cs typeface="Times New Roman"/>
              </a:rPr>
              <a:t>and the </a:t>
            </a:r>
            <a:r>
              <a:rPr dirty="0" sz="1000" spc="-10" i="1">
                <a:solidFill>
                  <a:srgbClr val="231F20"/>
                </a:solidFill>
                <a:latin typeface="Times New Roman"/>
                <a:cs typeface="Times New Roman"/>
              </a:rPr>
              <a:t>Third </a:t>
            </a:r>
            <a:r>
              <a:rPr dirty="0" sz="1000" i="1">
                <a:solidFill>
                  <a:srgbClr val="231F20"/>
                </a:solidFill>
                <a:latin typeface="Times New Roman"/>
                <a:cs typeface="Times New Roman"/>
              </a:rPr>
              <a:t>Law of Thermodynamics</a:t>
            </a:r>
            <a:r>
              <a:rPr dirty="0" sz="1000" spc="5" i="1">
                <a:solidFill>
                  <a:srgbClr val="231F20"/>
                </a:solidFill>
                <a:latin typeface="Times New Roman"/>
                <a:cs typeface="Times New Roman"/>
              </a:rPr>
              <a:t> </a:t>
            </a:r>
            <a:r>
              <a:rPr dirty="0" sz="1000">
                <a:solidFill>
                  <a:srgbClr val="231F20"/>
                </a:solidFill>
                <a:latin typeface="Times New Roman"/>
                <a:cs typeface="Times New Roman"/>
              </a:rPr>
              <a:t>139</a:t>
            </a:r>
            <a:endParaRPr sz="1000">
              <a:latin typeface="Times New Roman"/>
              <a:cs typeface="Times New Roman"/>
            </a:endParaRPr>
          </a:p>
          <a:p>
            <a:pPr marL="12700">
              <a:lnSpc>
                <a:spcPct val="100000"/>
              </a:lnSpc>
              <a:spcBef>
                <a:spcPts val="925"/>
              </a:spcBef>
            </a:pPr>
            <a:r>
              <a:rPr dirty="0" sz="1000">
                <a:solidFill>
                  <a:srgbClr val="010202"/>
                </a:solidFill>
                <a:latin typeface="Times New Roman"/>
                <a:cs typeface="Times New Roman"/>
              </a:rPr>
              <a:t>Thus</a:t>
            </a:r>
            <a:endParaRPr sz="1000">
              <a:latin typeface="Times New Roman"/>
              <a:cs typeface="Times New Roman"/>
            </a:endParaRPr>
          </a:p>
        </p:txBody>
      </p:sp>
      <p:sp>
        <p:nvSpPr>
          <p:cNvPr id="11" name="object 11"/>
          <p:cNvSpPr/>
          <p:nvPr/>
        </p:nvSpPr>
        <p:spPr>
          <a:xfrm>
            <a:off x="946150" y="882650"/>
            <a:ext cx="3810000" cy="609600"/>
          </a:xfrm>
          <a:prstGeom prst="rect">
            <a:avLst/>
          </a:prstGeom>
          <a:blipFill>
            <a:blip r:embed="rId5" cstate="print"/>
            <a:stretch>
              <a:fillRect/>
            </a:stretch>
          </a:blipFill>
        </p:spPr>
        <p:txBody>
          <a:bodyPr wrap="square" lIns="0" tIns="0" rIns="0" bIns="0" rtlCol="0"/>
          <a:lstStyle/>
          <a:p/>
        </p:txBody>
      </p:sp>
      <p:sp>
        <p:nvSpPr>
          <p:cNvPr id="12" name="object 12"/>
          <p:cNvSpPr txBox="1"/>
          <p:nvPr/>
        </p:nvSpPr>
        <p:spPr>
          <a:xfrm>
            <a:off x="402167" y="2730500"/>
            <a:ext cx="3367404" cy="2520950"/>
          </a:xfrm>
          <a:prstGeom prst="rect">
            <a:avLst/>
          </a:prstGeom>
        </p:spPr>
        <p:txBody>
          <a:bodyPr wrap="square" lIns="0" tIns="12700" rIns="0" bIns="0" rtlCol="0" vert="horz">
            <a:spAutoFit/>
          </a:bodyPr>
          <a:lstStyle/>
          <a:p>
            <a:pPr marL="63500">
              <a:lnSpc>
                <a:spcPct val="100000"/>
              </a:lnSpc>
              <a:spcBef>
                <a:spcPts val="100"/>
              </a:spcBef>
            </a:pPr>
            <a:r>
              <a:rPr dirty="0" sz="1000" spc="-20" b="1">
                <a:solidFill>
                  <a:srgbClr val="010202"/>
                </a:solidFill>
                <a:latin typeface="Times New Roman"/>
                <a:cs typeface="Times New Roman"/>
              </a:rPr>
              <a:t>Table </a:t>
            </a:r>
            <a:r>
              <a:rPr dirty="0" sz="1000" b="1">
                <a:solidFill>
                  <a:srgbClr val="010202"/>
                </a:solidFill>
                <a:latin typeface="Times New Roman"/>
                <a:cs typeface="Times New Roman"/>
              </a:rPr>
              <a:t>6.1 </a:t>
            </a:r>
            <a:r>
              <a:rPr dirty="0" sz="1000">
                <a:solidFill>
                  <a:srgbClr val="010202"/>
                </a:solidFill>
                <a:latin typeface="Times New Roman"/>
                <a:cs typeface="Times New Roman"/>
              </a:rPr>
              <a:t>Thermochemical data for </a:t>
            </a:r>
            <a:r>
              <a:rPr dirty="0" sz="1000" spc="-5">
                <a:solidFill>
                  <a:srgbClr val="010202"/>
                </a:solidFill>
                <a:latin typeface="Times New Roman"/>
                <a:cs typeface="Times New Roman"/>
              </a:rPr>
              <a:t>Pb, PbO, </a:t>
            </a:r>
            <a:r>
              <a:rPr dirty="0" sz="1000">
                <a:solidFill>
                  <a:srgbClr val="010202"/>
                </a:solidFill>
                <a:latin typeface="Times New Roman"/>
                <a:cs typeface="Times New Roman"/>
              </a:rPr>
              <a:t>and</a:t>
            </a:r>
            <a:r>
              <a:rPr dirty="0" sz="1000" spc="10">
                <a:solidFill>
                  <a:srgbClr val="010202"/>
                </a:solidFill>
                <a:latin typeface="Times New Roman"/>
                <a:cs typeface="Times New Roman"/>
              </a:rPr>
              <a:t> </a:t>
            </a:r>
            <a:r>
              <a:rPr dirty="0" sz="1000">
                <a:solidFill>
                  <a:srgbClr val="010202"/>
                </a:solidFill>
                <a:latin typeface="Times New Roman"/>
                <a:cs typeface="Times New Roman"/>
              </a:rPr>
              <a:t>O</a:t>
            </a:r>
            <a:r>
              <a:rPr dirty="0" baseline="-32407" sz="900">
                <a:solidFill>
                  <a:srgbClr val="010202"/>
                </a:solidFill>
                <a:latin typeface="Times New Roman"/>
                <a:cs typeface="Times New Roman"/>
              </a:rPr>
              <a:t>2</a:t>
            </a:r>
            <a:r>
              <a:rPr dirty="0" sz="1000">
                <a:solidFill>
                  <a:srgbClr val="010202"/>
                </a:solidFill>
                <a:latin typeface="Times New Roman"/>
                <a:cs typeface="Times New Roman"/>
              </a:rPr>
              <a:t>.</a:t>
            </a:r>
            <a:endParaRPr sz="1000">
              <a:latin typeface="Times New Roman"/>
              <a:cs typeface="Times New Roman"/>
            </a:endParaRPr>
          </a:p>
          <a:p>
            <a:pPr>
              <a:lnSpc>
                <a:spcPct val="100000"/>
              </a:lnSpc>
            </a:pPr>
            <a:endParaRPr sz="1350">
              <a:latin typeface="Times New Roman"/>
              <a:cs typeface="Times New Roman"/>
            </a:endParaRPr>
          </a:p>
          <a:p>
            <a:pPr marL="95885">
              <a:lnSpc>
                <a:spcPct val="100000"/>
              </a:lnSpc>
            </a:pPr>
            <a:r>
              <a:rPr dirty="0" sz="900" spc="5" i="1">
                <a:solidFill>
                  <a:srgbClr val="010202"/>
                </a:solidFill>
                <a:latin typeface="Times New Roman"/>
                <a:cs typeface="Times New Roman"/>
              </a:rPr>
              <a:t>H</a:t>
            </a:r>
            <a:r>
              <a:rPr dirty="0" baseline="-31746" sz="1050" spc="7">
                <a:solidFill>
                  <a:srgbClr val="010202"/>
                </a:solidFill>
                <a:latin typeface="Times New Roman"/>
                <a:cs typeface="Times New Roman"/>
              </a:rPr>
              <a:t>PbO(298)</a:t>
            </a:r>
            <a:r>
              <a:rPr dirty="0" sz="900" spc="5">
                <a:solidFill>
                  <a:srgbClr val="010202"/>
                </a:solidFill>
                <a:latin typeface="Times New Roman"/>
                <a:cs typeface="Times New Roman"/>
              </a:rPr>
              <a:t>=–219,000</a:t>
            </a:r>
            <a:r>
              <a:rPr dirty="0" sz="900" spc="-20">
                <a:solidFill>
                  <a:srgbClr val="010202"/>
                </a:solidFill>
                <a:latin typeface="Times New Roman"/>
                <a:cs typeface="Times New Roman"/>
              </a:rPr>
              <a:t> </a:t>
            </a:r>
            <a:r>
              <a:rPr dirty="0" sz="900" spc="-5">
                <a:solidFill>
                  <a:srgbClr val="010202"/>
                </a:solidFill>
                <a:latin typeface="Times New Roman"/>
                <a:cs typeface="Times New Roman"/>
              </a:rPr>
              <a:t>J/K</a:t>
            </a:r>
            <a:endParaRPr sz="900">
              <a:latin typeface="Times New Roman"/>
              <a:cs typeface="Times New Roman"/>
            </a:endParaRPr>
          </a:p>
          <a:p>
            <a:pPr marL="95885">
              <a:lnSpc>
                <a:spcPts val="745"/>
              </a:lnSpc>
              <a:spcBef>
                <a:spcPts val="710"/>
              </a:spcBef>
              <a:tabLst>
                <a:tab pos="1148715" algn="l"/>
              </a:tabLst>
            </a:pPr>
            <a:r>
              <a:rPr dirty="0" baseline="-24691" sz="1350" i="1">
                <a:solidFill>
                  <a:srgbClr val="010202"/>
                </a:solidFill>
                <a:latin typeface="Times New Roman"/>
                <a:cs typeface="Times New Roman"/>
              </a:rPr>
              <a:t>C	</a:t>
            </a:r>
            <a:r>
              <a:rPr dirty="0" sz="700" spc="35">
                <a:solidFill>
                  <a:srgbClr val="010202"/>
                </a:solidFill>
                <a:latin typeface="Times New Roman"/>
                <a:cs typeface="Times New Roman"/>
              </a:rPr>
              <a:t>–3</a:t>
            </a:r>
            <a:endParaRPr sz="700">
              <a:latin typeface="Times New Roman"/>
              <a:cs typeface="Times New Roman"/>
            </a:endParaRPr>
          </a:p>
          <a:p>
            <a:pPr marL="172085">
              <a:lnSpc>
                <a:spcPts val="745"/>
              </a:lnSpc>
            </a:pPr>
            <a:r>
              <a:rPr dirty="0" baseline="-31746" sz="1050" i="1">
                <a:solidFill>
                  <a:srgbClr val="010202"/>
                </a:solidFill>
                <a:latin typeface="Times New Roman"/>
                <a:cs typeface="Times New Roman"/>
              </a:rPr>
              <a:t>p</a:t>
            </a:r>
            <a:r>
              <a:rPr dirty="0" sz="900" i="1">
                <a:solidFill>
                  <a:srgbClr val="010202"/>
                </a:solidFill>
                <a:latin typeface="Times New Roman"/>
                <a:cs typeface="Times New Roman"/>
              </a:rPr>
              <a:t>,</a:t>
            </a:r>
            <a:r>
              <a:rPr dirty="0" baseline="-31746" sz="1050">
                <a:solidFill>
                  <a:srgbClr val="010202"/>
                </a:solidFill>
                <a:latin typeface="Times New Roman"/>
                <a:cs typeface="Times New Roman"/>
              </a:rPr>
              <a:t>Pb</a:t>
            </a:r>
            <a:r>
              <a:rPr dirty="0" baseline="-31746" sz="1050" i="1">
                <a:solidFill>
                  <a:srgbClr val="010202"/>
                </a:solidFill>
                <a:latin typeface="Times New Roman"/>
                <a:cs typeface="Times New Roman"/>
              </a:rPr>
              <a:t>(s)</a:t>
            </a:r>
            <a:r>
              <a:rPr dirty="0" sz="900">
                <a:solidFill>
                  <a:srgbClr val="010202"/>
                </a:solidFill>
                <a:latin typeface="Times New Roman"/>
                <a:cs typeface="Times New Roman"/>
              </a:rPr>
              <a:t>=23.6+9.75×10 </a:t>
            </a:r>
            <a:r>
              <a:rPr dirty="0" sz="900" spc="-5" i="1">
                <a:solidFill>
                  <a:srgbClr val="010202"/>
                </a:solidFill>
                <a:latin typeface="Times New Roman"/>
                <a:cs typeface="Times New Roman"/>
              </a:rPr>
              <a:t>T </a:t>
            </a:r>
            <a:r>
              <a:rPr dirty="0" sz="900" spc="-5">
                <a:solidFill>
                  <a:srgbClr val="010202"/>
                </a:solidFill>
                <a:latin typeface="Times New Roman"/>
                <a:cs typeface="Times New Roman"/>
              </a:rPr>
              <a:t>J/K </a:t>
            </a:r>
            <a:r>
              <a:rPr dirty="0" sz="900">
                <a:solidFill>
                  <a:srgbClr val="010202"/>
                </a:solidFill>
                <a:latin typeface="Times New Roman"/>
                <a:cs typeface="Times New Roman"/>
              </a:rPr>
              <a:t>from 298 </a:t>
            </a:r>
            <a:r>
              <a:rPr dirty="0" sz="900" spc="-5">
                <a:solidFill>
                  <a:srgbClr val="010202"/>
                </a:solidFill>
                <a:latin typeface="Times New Roman"/>
                <a:cs typeface="Times New Roman"/>
              </a:rPr>
              <a:t>K </a:t>
            </a:r>
            <a:r>
              <a:rPr dirty="0" sz="900">
                <a:solidFill>
                  <a:srgbClr val="010202"/>
                </a:solidFill>
                <a:latin typeface="Times New Roman"/>
                <a:cs typeface="Times New Roman"/>
              </a:rPr>
              <a:t>to</a:t>
            </a:r>
            <a:r>
              <a:rPr dirty="0" sz="900" spc="-135">
                <a:solidFill>
                  <a:srgbClr val="010202"/>
                </a:solidFill>
                <a:latin typeface="Times New Roman"/>
                <a:cs typeface="Times New Roman"/>
              </a:rPr>
              <a:t> </a:t>
            </a:r>
            <a:r>
              <a:rPr dirty="0" sz="900" i="1">
                <a:solidFill>
                  <a:srgbClr val="010202"/>
                </a:solidFill>
                <a:latin typeface="Times New Roman"/>
                <a:cs typeface="Times New Roman"/>
              </a:rPr>
              <a:t>T</a:t>
            </a:r>
            <a:r>
              <a:rPr dirty="0" baseline="-31746" sz="1050" i="1">
                <a:solidFill>
                  <a:srgbClr val="010202"/>
                </a:solidFill>
                <a:latin typeface="Times New Roman"/>
                <a:cs typeface="Times New Roman"/>
              </a:rPr>
              <a:t>m,</a:t>
            </a:r>
            <a:r>
              <a:rPr dirty="0" baseline="-31746" sz="1050">
                <a:solidFill>
                  <a:srgbClr val="010202"/>
                </a:solidFill>
                <a:latin typeface="Times New Roman"/>
                <a:cs typeface="Times New Roman"/>
              </a:rPr>
              <a:t>Pb</a:t>
            </a:r>
            <a:endParaRPr baseline="-31746" sz="1050">
              <a:latin typeface="Times New Roman"/>
              <a:cs typeface="Times New Roman"/>
            </a:endParaRPr>
          </a:p>
          <a:p>
            <a:pPr marL="95885">
              <a:lnSpc>
                <a:spcPts val="844"/>
              </a:lnSpc>
              <a:spcBef>
                <a:spcPts val="1120"/>
              </a:spcBef>
              <a:tabLst>
                <a:tab pos="1961514" algn="l"/>
              </a:tabLst>
            </a:pPr>
            <a:r>
              <a:rPr dirty="0" sz="900" spc="5" i="1">
                <a:solidFill>
                  <a:srgbClr val="010202"/>
                </a:solidFill>
                <a:latin typeface="Times New Roman"/>
                <a:cs typeface="Times New Roman"/>
              </a:rPr>
              <a:t>Cp,</a:t>
            </a:r>
            <a:r>
              <a:rPr dirty="0" baseline="-31746" sz="1050" spc="7">
                <a:solidFill>
                  <a:srgbClr val="010202"/>
                </a:solidFill>
                <a:latin typeface="Times New Roman"/>
                <a:cs typeface="Times New Roman"/>
              </a:rPr>
              <a:t>Pb    </a:t>
            </a:r>
            <a:r>
              <a:rPr dirty="0" sz="900">
                <a:solidFill>
                  <a:srgbClr val="010202"/>
                </a:solidFill>
                <a:latin typeface="Times New Roman"/>
                <a:cs typeface="Times New Roman"/>
              </a:rPr>
              <a:t>= </a:t>
            </a:r>
            <a:r>
              <a:rPr dirty="0" sz="900" spc="5">
                <a:solidFill>
                  <a:srgbClr val="010202"/>
                </a:solidFill>
                <a:latin typeface="Times New Roman"/>
                <a:cs typeface="Times New Roman"/>
              </a:rPr>
              <a:t>32.4–3.1×0</a:t>
            </a:r>
            <a:r>
              <a:rPr dirty="0" baseline="31746" sz="1050" spc="7">
                <a:solidFill>
                  <a:srgbClr val="010202"/>
                </a:solidFill>
                <a:latin typeface="Times New Roman"/>
                <a:cs typeface="Times New Roman"/>
              </a:rPr>
              <a:t>–3</a:t>
            </a:r>
            <a:r>
              <a:rPr dirty="0" sz="900" spc="5" i="1">
                <a:solidFill>
                  <a:srgbClr val="010202"/>
                </a:solidFill>
                <a:latin typeface="Times New Roman"/>
                <a:cs typeface="Times New Roman"/>
              </a:rPr>
              <a:t>T </a:t>
            </a:r>
            <a:r>
              <a:rPr dirty="0" sz="900" spc="-5">
                <a:solidFill>
                  <a:srgbClr val="010202"/>
                </a:solidFill>
                <a:latin typeface="Times New Roman"/>
                <a:cs typeface="Times New Roman"/>
              </a:rPr>
              <a:t>J/K</a:t>
            </a:r>
            <a:r>
              <a:rPr dirty="0" sz="900" spc="-20">
                <a:solidFill>
                  <a:srgbClr val="010202"/>
                </a:solidFill>
                <a:latin typeface="Times New Roman"/>
                <a:cs typeface="Times New Roman"/>
              </a:rPr>
              <a:t> </a:t>
            </a:r>
            <a:r>
              <a:rPr dirty="0" sz="900">
                <a:solidFill>
                  <a:srgbClr val="010202"/>
                </a:solidFill>
                <a:latin typeface="Times New Roman"/>
                <a:cs typeface="Times New Roman"/>
              </a:rPr>
              <a:t>from</a:t>
            </a:r>
            <a:r>
              <a:rPr dirty="0" sz="900" spc="10">
                <a:solidFill>
                  <a:srgbClr val="010202"/>
                </a:solidFill>
                <a:latin typeface="Times New Roman"/>
                <a:cs typeface="Times New Roman"/>
              </a:rPr>
              <a:t> </a:t>
            </a:r>
            <a:r>
              <a:rPr dirty="0" sz="900" spc="-5" i="1">
                <a:solidFill>
                  <a:srgbClr val="010202"/>
                </a:solidFill>
                <a:latin typeface="Times New Roman"/>
                <a:cs typeface="Times New Roman"/>
              </a:rPr>
              <a:t>T	</a:t>
            </a:r>
            <a:r>
              <a:rPr dirty="0" sz="900">
                <a:solidFill>
                  <a:srgbClr val="010202"/>
                </a:solidFill>
                <a:latin typeface="Times New Roman"/>
                <a:cs typeface="Times New Roman"/>
              </a:rPr>
              <a:t>to 1200</a:t>
            </a:r>
            <a:r>
              <a:rPr dirty="0" sz="900" spc="-5">
                <a:solidFill>
                  <a:srgbClr val="010202"/>
                </a:solidFill>
                <a:latin typeface="Times New Roman"/>
                <a:cs typeface="Times New Roman"/>
              </a:rPr>
              <a:t> K</a:t>
            </a:r>
            <a:endParaRPr sz="900">
              <a:latin typeface="Times New Roman"/>
              <a:cs typeface="Times New Roman"/>
            </a:endParaRPr>
          </a:p>
          <a:p>
            <a:pPr marL="354965">
              <a:lnSpc>
                <a:spcPts val="605"/>
              </a:lnSpc>
              <a:tabLst>
                <a:tab pos="1751330" algn="l"/>
              </a:tabLst>
            </a:pPr>
            <a:r>
              <a:rPr dirty="0" sz="700" spc="5" i="1">
                <a:solidFill>
                  <a:srgbClr val="010202"/>
                </a:solidFill>
                <a:latin typeface="Times New Roman"/>
                <a:cs typeface="Times New Roman"/>
              </a:rPr>
              <a:t>(l)	</a:t>
            </a:r>
            <a:r>
              <a:rPr dirty="0" sz="700" spc="10" i="1">
                <a:solidFill>
                  <a:srgbClr val="010202"/>
                </a:solidFill>
                <a:latin typeface="Times New Roman"/>
                <a:cs typeface="Times New Roman"/>
              </a:rPr>
              <a:t>m,</a:t>
            </a:r>
            <a:r>
              <a:rPr dirty="0" sz="700" spc="10">
                <a:solidFill>
                  <a:srgbClr val="010202"/>
                </a:solidFill>
                <a:latin typeface="Times New Roman"/>
                <a:cs typeface="Times New Roman"/>
              </a:rPr>
              <a:t>Pb</a:t>
            </a:r>
            <a:endParaRPr sz="700">
              <a:latin typeface="Times New Roman"/>
              <a:cs typeface="Times New Roman"/>
            </a:endParaRPr>
          </a:p>
          <a:p>
            <a:pPr marL="95885">
              <a:lnSpc>
                <a:spcPts val="745"/>
              </a:lnSpc>
              <a:spcBef>
                <a:spcPts val="340"/>
              </a:spcBef>
              <a:tabLst>
                <a:tab pos="1209675" algn="l"/>
              </a:tabLst>
            </a:pPr>
            <a:r>
              <a:rPr dirty="0" baseline="-24691" sz="1350" i="1">
                <a:solidFill>
                  <a:srgbClr val="010202"/>
                </a:solidFill>
                <a:latin typeface="Times New Roman"/>
                <a:cs typeface="Times New Roman"/>
              </a:rPr>
              <a:t>C	</a:t>
            </a:r>
            <a:r>
              <a:rPr dirty="0" sz="700" spc="35">
                <a:solidFill>
                  <a:srgbClr val="010202"/>
                </a:solidFill>
                <a:latin typeface="Times New Roman"/>
                <a:cs typeface="Times New Roman"/>
              </a:rPr>
              <a:t>–3</a:t>
            </a:r>
            <a:endParaRPr sz="700">
              <a:latin typeface="Times New Roman"/>
              <a:cs typeface="Times New Roman"/>
            </a:endParaRPr>
          </a:p>
          <a:p>
            <a:pPr marL="172085">
              <a:lnSpc>
                <a:spcPts val="745"/>
              </a:lnSpc>
            </a:pPr>
            <a:r>
              <a:rPr dirty="0" baseline="-31746" sz="1050" i="1">
                <a:solidFill>
                  <a:srgbClr val="010202"/>
                </a:solidFill>
                <a:latin typeface="Times New Roman"/>
                <a:cs typeface="Times New Roman"/>
              </a:rPr>
              <a:t>p,</a:t>
            </a:r>
            <a:r>
              <a:rPr dirty="0" baseline="-31746" sz="1050">
                <a:solidFill>
                  <a:srgbClr val="010202"/>
                </a:solidFill>
                <a:latin typeface="Times New Roman"/>
                <a:cs typeface="Times New Roman"/>
              </a:rPr>
              <a:t>PbO</a:t>
            </a:r>
            <a:r>
              <a:rPr dirty="0" baseline="-31746" sz="1050" i="1">
                <a:solidFill>
                  <a:srgbClr val="010202"/>
                </a:solidFill>
                <a:latin typeface="Times New Roman"/>
                <a:cs typeface="Times New Roman"/>
              </a:rPr>
              <a:t>(s)</a:t>
            </a:r>
            <a:r>
              <a:rPr dirty="0" sz="900">
                <a:solidFill>
                  <a:srgbClr val="010202"/>
                </a:solidFill>
                <a:latin typeface="Times New Roman"/>
                <a:cs typeface="Times New Roman"/>
              </a:rPr>
              <a:t>=37.9+26.8×10 </a:t>
            </a:r>
            <a:r>
              <a:rPr dirty="0" sz="900" spc="-5" i="1">
                <a:solidFill>
                  <a:srgbClr val="010202"/>
                </a:solidFill>
                <a:latin typeface="Times New Roman"/>
                <a:cs typeface="Times New Roman"/>
              </a:rPr>
              <a:t>T </a:t>
            </a:r>
            <a:r>
              <a:rPr dirty="0" sz="900" spc="-5">
                <a:solidFill>
                  <a:srgbClr val="010202"/>
                </a:solidFill>
                <a:latin typeface="Times New Roman"/>
                <a:cs typeface="Times New Roman"/>
              </a:rPr>
              <a:t>J/K </a:t>
            </a:r>
            <a:r>
              <a:rPr dirty="0" sz="900">
                <a:solidFill>
                  <a:srgbClr val="010202"/>
                </a:solidFill>
                <a:latin typeface="Times New Roman"/>
                <a:cs typeface="Times New Roman"/>
              </a:rPr>
              <a:t>from 298 </a:t>
            </a:r>
            <a:r>
              <a:rPr dirty="0" sz="900" spc="-5">
                <a:solidFill>
                  <a:srgbClr val="010202"/>
                </a:solidFill>
                <a:latin typeface="Times New Roman"/>
                <a:cs typeface="Times New Roman"/>
              </a:rPr>
              <a:t>K </a:t>
            </a:r>
            <a:r>
              <a:rPr dirty="0" sz="900">
                <a:solidFill>
                  <a:srgbClr val="010202"/>
                </a:solidFill>
                <a:latin typeface="Times New Roman"/>
                <a:cs typeface="Times New Roman"/>
              </a:rPr>
              <a:t>to</a:t>
            </a:r>
            <a:r>
              <a:rPr dirty="0" sz="900" spc="-135">
                <a:solidFill>
                  <a:srgbClr val="010202"/>
                </a:solidFill>
                <a:latin typeface="Times New Roman"/>
                <a:cs typeface="Times New Roman"/>
              </a:rPr>
              <a:t> </a:t>
            </a:r>
            <a:r>
              <a:rPr dirty="0" sz="900" spc="5" i="1">
                <a:solidFill>
                  <a:srgbClr val="010202"/>
                </a:solidFill>
                <a:latin typeface="Times New Roman"/>
                <a:cs typeface="Times New Roman"/>
              </a:rPr>
              <a:t>T</a:t>
            </a:r>
            <a:r>
              <a:rPr dirty="0" baseline="-31746" sz="1050" spc="7" i="1">
                <a:solidFill>
                  <a:srgbClr val="010202"/>
                </a:solidFill>
                <a:latin typeface="Times New Roman"/>
                <a:cs typeface="Times New Roman"/>
              </a:rPr>
              <a:t>m,</a:t>
            </a:r>
            <a:r>
              <a:rPr dirty="0" baseline="-31746" sz="1050" spc="7">
                <a:solidFill>
                  <a:srgbClr val="010202"/>
                </a:solidFill>
                <a:latin typeface="Times New Roman"/>
                <a:cs typeface="Times New Roman"/>
              </a:rPr>
              <a:t>PbO</a:t>
            </a:r>
            <a:endParaRPr baseline="-31746" sz="1050">
              <a:latin typeface="Times New Roman"/>
              <a:cs typeface="Times New Roman"/>
            </a:endParaRPr>
          </a:p>
          <a:p>
            <a:pPr marL="95885">
              <a:lnSpc>
                <a:spcPts val="745"/>
              </a:lnSpc>
              <a:spcBef>
                <a:spcPts val="710"/>
              </a:spcBef>
              <a:tabLst>
                <a:tab pos="1231265" algn="l"/>
                <a:tab pos="1834514" algn="l"/>
              </a:tabLst>
            </a:pPr>
            <a:r>
              <a:rPr dirty="0" baseline="-24691" sz="1350" i="1">
                <a:solidFill>
                  <a:srgbClr val="010202"/>
                </a:solidFill>
                <a:latin typeface="Times New Roman"/>
                <a:cs typeface="Times New Roman"/>
              </a:rPr>
              <a:t>C	</a:t>
            </a:r>
            <a:r>
              <a:rPr dirty="0" sz="700" spc="35">
                <a:solidFill>
                  <a:srgbClr val="010202"/>
                </a:solidFill>
                <a:latin typeface="Times New Roman"/>
                <a:cs typeface="Times New Roman"/>
              </a:rPr>
              <a:t>–3	</a:t>
            </a:r>
            <a:r>
              <a:rPr dirty="0" sz="700" spc="10">
                <a:solidFill>
                  <a:srgbClr val="010202"/>
                </a:solidFill>
                <a:latin typeface="Times New Roman"/>
                <a:cs typeface="Times New Roman"/>
              </a:rPr>
              <a:t>5</a:t>
            </a:r>
            <a:r>
              <a:rPr dirty="0" sz="700" spc="150">
                <a:solidFill>
                  <a:srgbClr val="010202"/>
                </a:solidFill>
                <a:latin typeface="Times New Roman"/>
                <a:cs typeface="Times New Roman"/>
              </a:rPr>
              <a:t> </a:t>
            </a:r>
            <a:r>
              <a:rPr dirty="0" sz="700" spc="35">
                <a:solidFill>
                  <a:srgbClr val="010202"/>
                </a:solidFill>
                <a:latin typeface="Times New Roman"/>
                <a:cs typeface="Times New Roman"/>
              </a:rPr>
              <a:t>–2</a:t>
            </a:r>
            <a:endParaRPr sz="700">
              <a:latin typeface="Times New Roman"/>
              <a:cs typeface="Times New Roman"/>
            </a:endParaRPr>
          </a:p>
          <a:p>
            <a:pPr marL="172085">
              <a:lnSpc>
                <a:spcPts val="745"/>
              </a:lnSpc>
            </a:pPr>
            <a:r>
              <a:rPr dirty="0" baseline="-31746" sz="1050" i="1">
                <a:solidFill>
                  <a:srgbClr val="010202"/>
                </a:solidFill>
                <a:latin typeface="Times New Roman"/>
                <a:cs typeface="Times New Roman"/>
              </a:rPr>
              <a:t>p</a:t>
            </a:r>
            <a:r>
              <a:rPr dirty="0" sz="900" i="1">
                <a:solidFill>
                  <a:srgbClr val="010202"/>
                </a:solidFill>
                <a:latin typeface="Times New Roman"/>
                <a:cs typeface="Times New Roman"/>
              </a:rPr>
              <a:t>,</a:t>
            </a:r>
            <a:r>
              <a:rPr dirty="0" baseline="-31746" sz="1050">
                <a:solidFill>
                  <a:srgbClr val="010202"/>
                </a:solidFill>
                <a:latin typeface="Times New Roman"/>
                <a:cs typeface="Times New Roman"/>
              </a:rPr>
              <a:t>O2</a:t>
            </a:r>
            <a:r>
              <a:rPr dirty="0" baseline="-31746" sz="1050" i="1">
                <a:solidFill>
                  <a:srgbClr val="010202"/>
                </a:solidFill>
                <a:latin typeface="Times New Roman"/>
                <a:cs typeface="Times New Roman"/>
              </a:rPr>
              <a:t>(g)</a:t>
            </a:r>
            <a:r>
              <a:rPr dirty="0" sz="900">
                <a:solidFill>
                  <a:srgbClr val="010202"/>
                </a:solidFill>
                <a:latin typeface="Times New Roman"/>
                <a:cs typeface="Times New Roman"/>
              </a:rPr>
              <a:t>=29.96+4.18×10 </a:t>
            </a:r>
            <a:r>
              <a:rPr dirty="0" sz="900" i="1">
                <a:solidFill>
                  <a:srgbClr val="010202"/>
                </a:solidFill>
                <a:latin typeface="Times New Roman"/>
                <a:cs typeface="Times New Roman"/>
              </a:rPr>
              <a:t>T</a:t>
            </a:r>
            <a:r>
              <a:rPr dirty="0" sz="900">
                <a:solidFill>
                  <a:srgbClr val="010202"/>
                </a:solidFill>
                <a:latin typeface="Times New Roman"/>
                <a:cs typeface="Times New Roman"/>
              </a:rPr>
              <a:t>–1.67×10 </a:t>
            </a:r>
            <a:r>
              <a:rPr dirty="0" sz="900" spc="-5" i="1">
                <a:solidFill>
                  <a:srgbClr val="010202"/>
                </a:solidFill>
                <a:latin typeface="Times New Roman"/>
                <a:cs typeface="Times New Roman"/>
              </a:rPr>
              <a:t>T </a:t>
            </a:r>
            <a:r>
              <a:rPr dirty="0" sz="900" spc="-5">
                <a:solidFill>
                  <a:srgbClr val="010202"/>
                </a:solidFill>
                <a:latin typeface="Times New Roman"/>
                <a:cs typeface="Times New Roman"/>
              </a:rPr>
              <a:t>J/K </a:t>
            </a:r>
            <a:r>
              <a:rPr dirty="0" sz="900">
                <a:solidFill>
                  <a:srgbClr val="010202"/>
                </a:solidFill>
                <a:latin typeface="Times New Roman"/>
                <a:cs typeface="Times New Roman"/>
              </a:rPr>
              <a:t>from 298 </a:t>
            </a:r>
            <a:r>
              <a:rPr dirty="0" sz="900" spc="-5">
                <a:solidFill>
                  <a:srgbClr val="010202"/>
                </a:solidFill>
                <a:latin typeface="Times New Roman"/>
                <a:cs typeface="Times New Roman"/>
              </a:rPr>
              <a:t>K </a:t>
            </a:r>
            <a:r>
              <a:rPr dirty="0" sz="900">
                <a:solidFill>
                  <a:srgbClr val="010202"/>
                </a:solidFill>
                <a:latin typeface="Times New Roman"/>
                <a:cs typeface="Times New Roman"/>
              </a:rPr>
              <a:t>to 3000</a:t>
            </a:r>
            <a:r>
              <a:rPr dirty="0" sz="900" spc="135">
                <a:solidFill>
                  <a:srgbClr val="010202"/>
                </a:solidFill>
                <a:latin typeface="Times New Roman"/>
                <a:cs typeface="Times New Roman"/>
              </a:rPr>
              <a:t> </a:t>
            </a:r>
            <a:r>
              <a:rPr dirty="0" sz="900" spc="-5">
                <a:solidFill>
                  <a:srgbClr val="010202"/>
                </a:solidFill>
                <a:latin typeface="Times New Roman"/>
                <a:cs typeface="Times New Roman"/>
              </a:rPr>
              <a:t>K</a:t>
            </a:r>
            <a:endParaRPr sz="900">
              <a:latin typeface="Times New Roman"/>
              <a:cs typeface="Times New Roman"/>
            </a:endParaRPr>
          </a:p>
          <a:p>
            <a:pPr marL="95885">
              <a:lnSpc>
                <a:spcPct val="100000"/>
              </a:lnSpc>
              <a:spcBef>
                <a:spcPts val="890"/>
              </a:spcBef>
            </a:pPr>
            <a:r>
              <a:rPr dirty="0" sz="900">
                <a:solidFill>
                  <a:srgbClr val="010202"/>
                </a:solidFill>
                <a:latin typeface="Times New Roman"/>
                <a:cs typeface="Times New Roman"/>
              </a:rPr>
              <a:t>O</a:t>
            </a:r>
            <a:r>
              <a:rPr dirty="0" sz="900" i="1">
                <a:solidFill>
                  <a:srgbClr val="010202"/>
                </a:solidFill>
                <a:latin typeface="Times New Roman"/>
                <a:cs typeface="Times New Roman"/>
              </a:rPr>
              <a:t>H</a:t>
            </a:r>
            <a:r>
              <a:rPr dirty="0" baseline="-31746" sz="1050" i="1">
                <a:solidFill>
                  <a:srgbClr val="010202"/>
                </a:solidFill>
                <a:latin typeface="Times New Roman"/>
                <a:cs typeface="Times New Roman"/>
              </a:rPr>
              <a:t>m,</a:t>
            </a:r>
            <a:r>
              <a:rPr dirty="0" baseline="-31746" sz="1050">
                <a:solidFill>
                  <a:srgbClr val="010202"/>
                </a:solidFill>
                <a:latin typeface="Times New Roman"/>
                <a:cs typeface="Times New Roman"/>
              </a:rPr>
              <a:t>Pb</a:t>
            </a:r>
            <a:r>
              <a:rPr dirty="0" sz="900">
                <a:solidFill>
                  <a:srgbClr val="010202"/>
                </a:solidFill>
                <a:latin typeface="Times New Roman"/>
                <a:cs typeface="Times New Roman"/>
              </a:rPr>
              <a:t>=4810 </a:t>
            </a:r>
            <a:r>
              <a:rPr dirty="0" sz="900" spc="-5">
                <a:solidFill>
                  <a:srgbClr val="010202"/>
                </a:solidFill>
                <a:latin typeface="Times New Roman"/>
                <a:cs typeface="Times New Roman"/>
              </a:rPr>
              <a:t>J </a:t>
            </a:r>
            <a:r>
              <a:rPr dirty="0" sz="900">
                <a:solidFill>
                  <a:srgbClr val="010202"/>
                </a:solidFill>
                <a:latin typeface="Times New Roman"/>
                <a:cs typeface="Times New Roman"/>
              </a:rPr>
              <a:t>at </a:t>
            </a:r>
            <a:r>
              <a:rPr dirty="0" sz="900" i="1">
                <a:solidFill>
                  <a:srgbClr val="010202"/>
                </a:solidFill>
                <a:latin typeface="Times New Roman"/>
                <a:cs typeface="Times New Roman"/>
              </a:rPr>
              <a:t>T</a:t>
            </a:r>
            <a:r>
              <a:rPr dirty="0" baseline="-31746" sz="1050" i="1">
                <a:solidFill>
                  <a:srgbClr val="010202"/>
                </a:solidFill>
                <a:latin typeface="Times New Roman"/>
                <a:cs typeface="Times New Roman"/>
              </a:rPr>
              <a:t>m,</a:t>
            </a:r>
            <a:r>
              <a:rPr dirty="0" baseline="-31746" sz="1050">
                <a:solidFill>
                  <a:srgbClr val="010202"/>
                </a:solidFill>
                <a:latin typeface="Times New Roman"/>
                <a:cs typeface="Times New Roman"/>
              </a:rPr>
              <a:t>Pb</a:t>
            </a:r>
            <a:r>
              <a:rPr dirty="0" sz="900">
                <a:solidFill>
                  <a:srgbClr val="010202"/>
                </a:solidFill>
                <a:latin typeface="Times New Roman"/>
                <a:cs typeface="Times New Roman"/>
              </a:rPr>
              <a:t>=600 </a:t>
            </a:r>
            <a:r>
              <a:rPr dirty="0" sz="900" spc="-5">
                <a:solidFill>
                  <a:srgbClr val="010202"/>
                </a:solidFill>
                <a:latin typeface="Times New Roman"/>
                <a:cs typeface="Times New Roman"/>
              </a:rPr>
              <a:t>K</a:t>
            </a:r>
            <a:endParaRPr sz="900">
              <a:latin typeface="Times New Roman"/>
              <a:cs typeface="Times New Roman"/>
            </a:endParaRPr>
          </a:p>
          <a:p>
            <a:pPr marL="95885">
              <a:lnSpc>
                <a:spcPct val="100000"/>
              </a:lnSpc>
              <a:spcBef>
                <a:spcPts val="894"/>
              </a:spcBef>
            </a:pPr>
            <a:r>
              <a:rPr dirty="0" sz="900" i="1">
                <a:solidFill>
                  <a:srgbClr val="010202"/>
                </a:solidFill>
                <a:latin typeface="Times New Roman"/>
                <a:cs typeface="Times New Roman"/>
              </a:rPr>
              <a:t>T</a:t>
            </a:r>
            <a:r>
              <a:rPr dirty="0" baseline="-31746" sz="1050" i="1">
                <a:solidFill>
                  <a:srgbClr val="010202"/>
                </a:solidFill>
                <a:latin typeface="Times New Roman"/>
                <a:cs typeface="Times New Roman"/>
              </a:rPr>
              <a:t>m</a:t>
            </a:r>
            <a:r>
              <a:rPr dirty="0" sz="900" i="1">
                <a:solidFill>
                  <a:srgbClr val="010202"/>
                </a:solidFill>
                <a:latin typeface="Times New Roman"/>
                <a:cs typeface="Times New Roman"/>
              </a:rPr>
              <a:t>,</a:t>
            </a:r>
            <a:r>
              <a:rPr dirty="0" baseline="-31746" sz="1050">
                <a:solidFill>
                  <a:srgbClr val="010202"/>
                </a:solidFill>
                <a:latin typeface="Times New Roman"/>
                <a:cs typeface="Times New Roman"/>
              </a:rPr>
              <a:t>PhO</a:t>
            </a:r>
            <a:r>
              <a:rPr dirty="0" sz="900">
                <a:solidFill>
                  <a:srgbClr val="010202"/>
                </a:solidFill>
                <a:latin typeface="Times New Roman"/>
                <a:cs typeface="Times New Roman"/>
              </a:rPr>
              <a:t>=1159</a:t>
            </a:r>
            <a:r>
              <a:rPr dirty="0" sz="900" spc="-5">
                <a:solidFill>
                  <a:srgbClr val="010202"/>
                </a:solidFill>
                <a:latin typeface="Times New Roman"/>
                <a:cs typeface="Times New Roman"/>
              </a:rPr>
              <a:t> K</a:t>
            </a:r>
            <a:endParaRPr sz="900">
              <a:latin typeface="Times New Roman"/>
              <a:cs typeface="Times New Roman"/>
            </a:endParaRPr>
          </a:p>
          <a:p>
            <a:pPr>
              <a:lnSpc>
                <a:spcPct val="100000"/>
              </a:lnSpc>
              <a:spcBef>
                <a:spcPts val="35"/>
              </a:spcBef>
            </a:pPr>
            <a:endParaRPr sz="1600">
              <a:latin typeface="Times New Roman"/>
              <a:cs typeface="Times New Roman"/>
            </a:endParaRPr>
          </a:p>
          <a:p>
            <a:pPr marL="54610">
              <a:lnSpc>
                <a:spcPct val="100000"/>
              </a:lnSpc>
            </a:pPr>
            <a:r>
              <a:rPr dirty="0" sz="1000">
                <a:solidFill>
                  <a:srgbClr val="010202"/>
                </a:solidFill>
                <a:latin typeface="Times New Roman"/>
                <a:cs typeface="Times New Roman"/>
              </a:rPr>
              <a:t>where</a:t>
            </a:r>
            <a:endParaRPr sz="1000">
              <a:latin typeface="Times New Roman"/>
              <a:cs typeface="Times New Roman"/>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444500" y="403099"/>
            <a:ext cx="2850515"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231F20"/>
                </a:solidFill>
                <a:latin typeface="Times New Roman"/>
                <a:cs typeface="Times New Roman"/>
              </a:rPr>
              <a:t>140 </a:t>
            </a:r>
            <a:r>
              <a:rPr dirty="0" sz="1000" spc="-5" i="1">
                <a:solidFill>
                  <a:srgbClr val="231F20"/>
                </a:solidFill>
                <a:latin typeface="Times New Roman"/>
                <a:cs typeface="Times New Roman"/>
              </a:rPr>
              <a:t>Introduction </a:t>
            </a:r>
            <a:r>
              <a:rPr dirty="0" sz="1000" i="1">
                <a:solidFill>
                  <a:srgbClr val="231F20"/>
                </a:solidFill>
                <a:latin typeface="Times New Roman"/>
                <a:cs typeface="Times New Roman"/>
              </a:rPr>
              <a:t>to the Thermodynamics of</a:t>
            </a:r>
            <a:r>
              <a:rPr dirty="0" sz="1000" spc="-100" i="1">
                <a:solidFill>
                  <a:srgbClr val="231F20"/>
                </a:solidFill>
                <a:latin typeface="Times New Roman"/>
                <a:cs typeface="Times New Roman"/>
              </a:rPr>
              <a:t> </a:t>
            </a:r>
            <a:r>
              <a:rPr dirty="0" sz="1000" i="1">
                <a:solidFill>
                  <a:srgbClr val="231F20"/>
                </a:solidFill>
                <a:latin typeface="Times New Roman"/>
                <a:cs typeface="Times New Roman"/>
              </a:rPr>
              <a:t>Materials</a:t>
            </a:r>
            <a:endParaRPr sz="1000">
              <a:latin typeface="Times New Roman"/>
              <a:cs typeface="Times New Roman"/>
            </a:endParaRPr>
          </a:p>
        </p:txBody>
      </p:sp>
      <p:sp>
        <p:nvSpPr>
          <p:cNvPr id="3" name="object 3"/>
          <p:cNvSpPr txBox="1"/>
          <p:nvPr/>
        </p:nvSpPr>
        <p:spPr>
          <a:xfrm>
            <a:off x="418814" y="1862328"/>
            <a:ext cx="4650740" cy="929005"/>
          </a:xfrm>
          <a:prstGeom prst="rect">
            <a:avLst/>
          </a:prstGeom>
        </p:spPr>
        <p:txBody>
          <a:bodyPr wrap="square" lIns="0" tIns="59690" rIns="0" bIns="0" rtlCol="0" vert="horz">
            <a:spAutoFit/>
          </a:bodyPr>
          <a:lstStyle/>
          <a:p>
            <a:pPr algn="just" marL="38100">
              <a:lnSpc>
                <a:spcPct val="100000"/>
              </a:lnSpc>
              <a:spcBef>
                <a:spcPts val="470"/>
              </a:spcBef>
            </a:pPr>
            <a:r>
              <a:rPr dirty="0" sz="1000" spc="-10">
                <a:solidFill>
                  <a:srgbClr val="010202"/>
                </a:solidFill>
                <a:latin typeface="Times New Roman"/>
                <a:cs typeface="Times New Roman"/>
              </a:rPr>
              <a:t>With</a:t>
            </a:r>
            <a:r>
              <a:rPr dirty="0" sz="1000" spc="30">
                <a:solidFill>
                  <a:srgbClr val="010202"/>
                </a:solidFill>
                <a:latin typeface="Times New Roman"/>
                <a:cs typeface="Times New Roman"/>
              </a:rPr>
              <a:t> </a:t>
            </a:r>
            <a:r>
              <a:rPr dirty="0" sz="1000" spc="-5" i="1">
                <a:solidFill>
                  <a:srgbClr val="010202"/>
                </a:solidFill>
                <a:latin typeface="Times New Roman"/>
                <a:cs typeface="Times New Roman"/>
              </a:rPr>
              <a:t>T</a:t>
            </a:r>
            <a:r>
              <a:rPr dirty="0" sz="1000" spc="-5">
                <a:solidFill>
                  <a:srgbClr val="010202"/>
                </a:solidFill>
                <a:latin typeface="Times New Roman"/>
                <a:cs typeface="Times New Roman"/>
              </a:rPr>
              <a:t>=500</a:t>
            </a:r>
            <a:r>
              <a:rPr dirty="0" sz="1000" spc="40">
                <a:solidFill>
                  <a:srgbClr val="010202"/>
                </a:solidFill>
                <a:latin typeface="Times New Roman"/>
                <a:cs typeface="Times New Roman"/>
              </a:rPr>
              <a:t> </a:t>
            </a:r>
            <a:r>
              <a:rPr dirty="0" sz="1000" spc="-5">
                <a:solidFill>
                  <a:srgbClr val="010202"/>
                </a:solidFill>
                <a:latin typeface="Times New Roman"/>
                <a:cs typeface="Times New Roman"/>
              </a:rPr>
              <a:t>K,</a:t>
            </a:r>
            <a:r>
              <a:rPr dirty="0" sz="1000" spc="35">
                <a:solidFill>
                  <a:srgbClr val="010202"/>
                </a:solidFill>
                <a:latin typeface="Times New Roman"/>
                <a:cs typeface="Times New Roman"/>
              </a:rPr>
              <a:t> </a:t>
            </a:r>
            <a:r>
              <a:rPr dirty="0" sz="1000">
                <a:solidFill>
                  <a:srgbClr val="010202"/>
                </a:solidFill>
                <a:latin typeface="Times New Roman"/>
                <a:cs typeface="Times New Roman"/>
              </a:rPr>
              <a:t>this</a:t>
            </a:r>
            <a:r>
              <a:rPr dirty="0" sz="1000" spc="35">
                <a:solidFill>
                  <a:srgbClr val="010202"/>
                </a:solidFill>
                <a:latin typeface="Times New Roman"/>
                <a:cs typeface="Times New Roman"/>
              </a:rPr>
              <a:t> </a:t>
            </a:r>
            <a:r>
              <a:rPr dirty="0" sz="1000">
                <a:solidFill>
                  <a:srgbClr val="010202"/>
                </a:solidFill>
                <a:latin typeface="Times New Roman"/>
                <a:cs typeface="Times New Roman"/>
              </a:rPr>
              <a:t>gives</a:t>
            </a:r>
            <a:r>
              <a:rPr dirty="0" sz="1000" spc="35">
                <a:solidFill>
                  <a:srgbClr val="010202"/>
                </a:solidFill>
                <a:latin typeface="Times New Roman"/>
                <a:cs typeface="Times New Roman"/>
              </a:rPr>
              <a:t> </a:t>
            </a:r>
            <a:r>
              <a:rPr dirty="0" sz="1000" spc="5">
                <a:solidFill>
                  <a:srgbClr val="010202"/>
                </a:solidFill>
                <a:latin typeface="Times New Roman"/>
                <a:cs typeface="Times New Roman"/>
              </a:rPr>
              <a:t>O</a:t>
            </a:r>
            <a:r>
              <a:rPr dirty="0" sz="1000" spc="5" i="1">
                <a:solidFill>
                  <a:srgbClr val="010202"/>
                </a:solidFill>
                <a:latin typeface="Times New Roman"/>
                <a:cs typeface="Times New Roman"/>
              </a:rPr>
              <a:t>H</a:t>
            </a:r>
            <a:r>
              <a:rPr dirty="0" baseline="-33333" sz="1125" spc="7">
                <a:solidFill>
                  <a:srgbClr val="010202"/>
                </a:solidFill>
                <a:latin typeface="Times New Roman"/>
                <a:cs typeface="Times New Roman"/>
              </a:rPr>
              <a:t>500</a:t>
            </a:r>
            <a:r>
              <a:rPr dirty="0" baseline="-33333" sz="1125" spc="150">
                <a:solidFill>
                  <a:srgbClr val="010202"/>
                </a:solidFill>
                <a:latin typeface="Times New Roman"/>
                <a:cs typeface="Times New Roman"/>
              </a:rPr>
              <a:t> </a:t>
            </a:r>
            <a:r>
              <a:rPr dirty="0" baseline="-33333" sz="1125" spc="7">
                <a:solidFill>
                  <a:srgbClr val="010202"/>
                </a:solidFill>
                <a:latin typeface="Times New Roman"/>
                <a:cs typeface="Times New Roman"/>
              </a:rPr>
              <a:t>K</a:t>
            </a:r>
            <a:r>
              <a:rPr dirty="0" sz="1000" spc="5">
                <a:solidFill>
                  <a:srgbClr val="010202"/>
                </a:solidFill>
                <a:latin typeface="Times New Roman"/>
                <a:cs typeface="Times New Roman"/>
              </a:rPr>
              <a:t>=–217,800</a:t>
            </a:r>
            <a:r>
              <a:rPr dirty="0" sz="1000" spc="30">
                <a:solidFill>
                  <a:srgbClr val="010202"/>
                </a:solidFill>
                <a:latin typeface="Times New Roman"/>
                <a:cs typeface="Times New Roman"/>
              </a:rPr>
              <a:t> </a:t>
            </a:r>
            <a:r>
              <a:rPr dirty="0" sz="1000" spc="-5">
                <a:solidFill>
                  <a:srgbClr val="010202"/>
                </a:solidFill>
                <a:latin typeface="Times New Roman"/>
                <a:cs typeface="Times New Roman"/>
              </a:rPr>
              <a:t>J,</a:t>
            </a:r>
            <a:r>
              <a:rPr dirty="0" sz="1000" spc="35">
                <a:solidFill>
                  <a:srgbClr val="010202"/>
                </a:solidFill>
                <a:latin typeface="Times New Roman"/>
                <a:cs typeface="Times New Roman"/>
              </a:rPr>
              <a:t> </a:t>
            </a:r>
            <a:r>
              <a:rPr dirty="0" sz="1000">
                <a:solidFill>
                  <a:srgbClr val="010202"/>
                </a:solidFill>
                <a:latin typeface="Times New Roman"/>
                <a:cs typeface="Times New Roman"/>
              </a:rPr>
              <a:t>as</a:t>
            </a:r>
            <a:r>
              <a:rPr dirty="0" sz="1000" spc="35">
                <a:solidFill>
                  <a:srgbClr val="010202"/>
                </a:solidFill>
                <a:latin typeface="Times New Roman"/>
                <a:cs typeface="Times New Roman"/>
              </a:rPr>
              <a:t> </a:t>
            </a:r>
            <a:r>
              <a:rPr dirty="0" sz="1000">
                <a:solidFill>
                  <a:srgbClr val="010202"/>
                </a:solidFill>
                <a:latin typeface="Times New Roman"/>
                <a:cs typeface="Times New Roman"/>
              </a:rPr>
              <a:t>can</a:t>
            </a:r>
            <a:r>
              <a:rPr dirty="0" sz="1000" spc="30">
                <a:solidFill>
                  <a:srgbClr val="010202"/>
                </a:solidFill>
                <a:latin typeface="Times New Roman"/>
                <a:cs typeface="Times New Roman"/>
              </a:rPr>
              <a:t> </a:t>
            </a:r>
            <a:r>
              <a:rPr dirty="0" sz="1000">
                <a:solidFill>
                  <a:srgbClr val="010202"/>
                </a:solidFill>
                <a:latin typeface="Times New Roman"/>
                <a:cs typeface="Times New Roman"/>
              </a:rPr>
              <a:t>be</a:t>
            </a:r>
            <a:r>
              <a:rPr dirty="0" sz="1000" spc="35">
                <a:solidFill>
                  <a:srgbClr val="010202"/>
                </a:solidFill>
                <a:latin typeface="Times New Roman"/>
                <a:cs typeface="Times New Roman"/>
              </a:rPr>
              <a:t> </a:t>
            </a:r>
            <a:r>
              <a:rPr dirty="0" sz="1000">
                <a:solidFill>
                  <a:srgbClr val="010202"/>
                </a:solidFill>
                <a:latin typeface="Times New Roman"/>
                <a:cs typeface="Times New Roman"/>
              </a:rPr>
              <a:t>seen</a:t>
            </a:r>
            <a:r>
              <a:rPr dirty="0" sz="1000" spc="30">
                <a:solidFill>
                  <a:srgbClr val="010202"/>
                </a:solidFill>
                <a:latin typeface="Times New Roman"/>
                <a:cs typeface="Times New Roman"/>
              </a:rPr>
              <a:t> </a:t>
            </a:r>
            <a:r>
              <a:rPr dirty="0" sz="1000">
                <a:solidFill>
                  <a:srgbClr val="010202"/>
                </a:solidFill>
                <a:latin typeface="Times New Roman"/>
                <a:cs typeface="Times New Roman"/>
              </a:rPr>
              <a:t>in</a:t>
            </a:r>
            <a:r>
              <a:rPr dirty="0" sz="1000" spc="35">
                <a:solidFill>
                  <a:srgbClr val="010202"/>
                </a:solidFill>
                <a:latin typeface="Times New Roman"/>
                <a:cs typeface="Times New Roman"/>
              </a:rPr>
              <a:t> </a:t>
            </a:r>
            <a:r>
              <a:rPr dirty="0" sz="1000">
                <a:solidFill>
                  <a:srgbClr val="010202"/>
                </a:solidFill>
                <a:latin typeface="Times New Roman"/>
                <a:cs typeface="Times New Roman"/>
              </a:rPr>
              <a:t>Figs.</a:t>
            </a:r>
            <a:r>
              <a:rPr dirty="0" sz="1000" spc="35">
                <a:solidFill>
                  <a:srgbClr val="010202"/>
                </a:solidFill>
                <a:latin typeface="Times New Roman"/>
                <a:cs typeface="Times New Roman"/>
              </a:rPr>
              <a:t> </a:t>
            </a:r>
            <a:r>
              <a:rPr dirty="0" sz="1000">
                <a:solidFill>
                  <a:srgbClr val="010202"/>
                </a:solidFill>
                <a:latin typeface="Times New Roman"/>
                <a:cs typeface="Times New Roman"/>
              </a:rPr>
              <a:t>6.1</a:t>
            </a:r>
            <a:r>
              <a:rPr dirty="0" sz="1000" i="1">
                <a:solidFill>
                  <a:srgbClr val="010202"/>
                </a:solidFill>
                <a:latin typeface="Times New Roman"/>
                <a:cs typeface="Times New Roman"/>
              </a:rPr>
              <a:t>b</a:t>
            </a:r>
            <a:r>
              <a:rPr dirty="0" sz="1000" spc="35" i="1">
                <a:solidFill>
                  <a:srgbClr val="010202"/>
                </a:solidFill>
                <a:latin typeface="Times New Roman"/>
                <a:cs typeface="Times New Roman"/>
              </a:rPr>
              <a:t> </a:t>
            </a:r>
            <a:r>
              <a:rPr dirty="0" sz="1000">
                <a:solidFill>
                  <a:srgbClr val="010202"/>
                </a:solidFill>
                <a:latin typeface="Times New Roman"/>
                <a:cs typeface="Times New Roman"/>
              </a:rPr>
              <a:t>and</a:t>
            </a:r>
            <a:r>
              <a:rPr dirty="0" sz="1000" spc="40">
                <a:solidFill>
                  <a:srgbClr val="010202"/>
                </a:solidFill>
                <a:latin typeface="Times New Roman"/>
                <a:cs typeface="Times New Roman"/>
              </a:rPr>
              <a:t> </a:t>
            </a:r>
            <a:r>
              <a:rPr dirty="0" sz="1000">
                <a:solidFill>
                  <a:srgbClr val="010202"/>
                </a:solidFill>
                <a:latin typeface="Times New Roman"/>
                <a:cs typeface="Times New Roman"/>
              </a:rPr>
              <a:t>6.8.</a:t>
            </a:r>
            <a:r>
              <a:rPr dirty="0" sz="1000" spc="35">
                <a:solidFill>
                  <a:srgbClr val="010202"/>
                </a:solidFill>
                <a:latin typeface="Times New Roman"/>
                <a:cs typeface="Times New Roman"/>
              </a:rPr>
              <a:t> </a:t>
            </a:r>
            <a:r>
              <a:rPr dirty="0" sz="1000">
                <a:solidFill>
                  <a:srgbClr val="010202"/>
                </a:solidFill>
                <a:latin typeface="Times New Roman"/>
                <a:cs typeface="Times New Roman"/>
              </a:rPr>
              <a:t>If</a:t>
            </a:r>
            <a:r>
              <a:rPr dirty="0" sz="1000" spc="40">
                <a:solidFill>
                  <a:srgbClr val="010202"/>
                </a:solidFill>
                <a:latin typeface="Times New Roman"/>
                <a:cs typeface="Times New Roman"/>
              </a:rPr>
              <a:t> </a:t>
            </a:r>
            <a:r>
              <a:rPr dirty="0" sz="1000">
                <a:solidFill>
                  <a:srgbClr val="010202"/>
                </a:solidFill>
                <a:latin typeface="Times New Roman"/>
                <a:cs typeface="Times New Roman"/>
              </a:rPr>
              <a:t>a</a:t>
            </a:r>
            <a:endParaRPr sz="1000">
              <a:latin typeface="Times New Roman"/>
              <a:cs typeface="Times New Roman"/>
            </a:endParaRPr>
          </a:p>
          <a:p>
            <a:pPr algn="just" marL="38735" marR="30480" indent="-1270">
              <a:lnSpc>
                <a:spcPct val="100000"/>
              </a:lnSpc>
              <a:spcBef>
                <a:spcPts val="370"/>
              </a:spcBef>
            </a:pPr>
            <a:r>
              <a:rPr dirty="0" sz="1000">
                <a:solidFill>
                  <a:srgbClr val="010202"/>
                </a:solidFill>
                <a:latin typeface="Times New Roman"/>
                <a:cs typeface="Times New Roman"/>
              </a:rPr>
              <a:t>phase change occurs in one or more of the reactants or products, between the</a:t>
            </a:r>
            <a:r>
              <a:rPr dirty="0" sz="1000" spc="105">
                <a:solidFill>
                  <a:srgbClr val="010202"/>
                </a:solidFill>
                <a:latin typeface="Times New Roman"/>
                <a:cs typeface="Times New Roman"/>
              </a:rPr>
              <a:t> </a:t>
            </a:r>
            <a:r>
              <a:rPr dirty="0" sz="1000">
                <a:solidFill>
                  <a:srgbClr val="010202"/>
                </a:solidFill>
                <a:latin typeface="Times New Roman"/>
                <a:cs typeface="Times New Roman"/>
              </a:rPr>
              <a:t>two  temperatures at which the reaction is being considered, then the latent heats of the phase  changes</a:t>
            </a:r>
            <a:r>
              <a:rPr dirty="0" sz="1000" spc="55">
                <a:solidFill>
                  <a:srgbClr val="010202"/>
                </a:solidFill>
                <a:latin typeface="Times New Roman"/>
                <a:cs typeface="Times New Roman"/>
              </a:rPr>
              <a:t> </a:t>
            </a:r>
            <a:r>
              <a:rPr dirty="0" sz="1000">
                <a:solidFill>
                  <a:srgbClr val="010202"/>
                </a:solidFill>
                <a:latin typeface="Times New Roman"/>
                <a:cs typeface="Times New Roman"/>
              </a:rPr>
              <a:t>must</a:t>
            </a:r>
            <a:r>
              <a:rPr dirty="0" sz="1000" spc="60">
                <a:solidFill>
                  <a:srgbClr val="010202"/>
                </a:solidFill>
                <a:latin typeface="Times New Roman"/>
                <a:cs typeface="Times New Roman"/>
              </a:rPr>
              <a:t> </a:t>
            </a:r>
            <a:r>
              <a:rPr dirty="0" sz="1000">
                <a:solidFill>
                  <a:srgbClr val="010202"/>
                </a:solidFill>
                <a:latin typeface="Times New Roman"/>
                <a:cs typeface="Times New Roman"/>
              </a:rPr>
              <a:t>be</a:t>
            </a:r>
            <a:r>
              <a:rPr dirty="0" sz="1000" spc="60">
                <a:solidFill>
                  <a:srgbClr val="010202"/>
                </a:solidFill>
                <a:latin typeface="Times New Roman"/>
                <a:cs typeface="Times New Roman"/>
              </a:rPr>
              <a:t> </a:t>
            </a:r>
            <a:r>
              <a:rPr dirty="0" sz="1000">
                <a:solidFill>
                  <a:srgbClr val="010202"/>
                </a:solidFill>
                <a:latin typeface="Times New Roman"/>
                <a:cs typeface="Times New Roman"/>
              </a:rPr>
              <a:t>considered.</a:t>
            </a:r>
            <a:r>
              <a:rPr dirty="0" sz="1000" spc="55">
                <a:solidFill>
                  <a:srgbClr val="010202"/>
                </a:solidFill>
                <a:latin typeface="Times New Roman"/>
                <a:cs typeface="Times New Roman"/>
              </a:rPr>
              <a:t> </a:t>
            </a:r>
            <a:r>
              <a:rPr dirty="0" sz="1000">
                <a:solidFill>
                  <a:srgbClr val="010202"/>
                </a:solidFill>
                <a:latin typeface="Times New Roman"/>
                <a:cs typeface="Times New Roman"/>
              </a:rPr>
              <a:t>In</a:t>
            </a:r>
            <a:r>
              <a:rPr dirty="0" sz="1000" spc="60">
                <a:solidFill>
                  <a:srgbClr val="010202"/>
                </a:solidFill>
                <a:latin typeface="Times New Roman"/>
                <a:cs typeface="Times New Roman"/>
              </a:rPr>
              <a:t> </a:t>
            </a:r>
            <a:r>
              <a:rPr dirty="0" sz="1000">
                <a:solidFill>
                  <a:srgbClr val="010202"/>
                </a:solidFill>
                <a:latin typeface="Times New Roman"/>
                <a:cs typeface="Times New Roman"/>
              </a:rPr>
              <a:t>Fig.</a:t>
            </a:r>
            <a:r>
              <a:rPr dirty="0" sz="1000" spc="60">
                <a:solidFill>
                  <a:srgbClr val="010202"/>
                </a:solidFill>
                <a:latin typeface="Times New Roman"/>
                <a:cs typeface="Times New Roman"/>
              </a:rPr>
              <a:t> </a:t>
            </a:r>
            <a:r>
              <a:rPr dirty="0" sz="1000" spc="-5">
                <a:solidFill>
                  <a:srgbClr val="010202"/>
                </a:solidFill>
                <a:latin typeface="Times New Roman"/>
                <a:cs typeface="Times New Roman"/>
              </a:rPr>
              <a:t>6.7</a:t>
            </a:r>
            <a:r>
              <a:rPr dirty="0" sz="1000" spc="-5" i="1">
                <a:solidFill>
                  <a:srgbClr val="010202"/>
                </a:solidFill>
                <a:latin typeface="Times New Roman"/>
                <a:cs typeface="Times New Roman"/>
              </a:rPr>
              <a:t>a,</a:t>
            </a:r>
            <a:r>
              <a:rPr dirty="0" sz="1000" spc="55" i="1">
                <a:solidFill>
                  <a:srgbClr val="010202"/>
                </a:solidFill>
                <a:latin typeface="Times New Roman"/>
                <a:cs typeface="Times New Roman"/>
              </a:rPr>
              <a:t> </a:t>
            </a:r>
            <a:r>
              <a:rPr dirty="0" sz="1000" i="1">
                <a:solidFill>
                  <a:srgbClr val="010202"/>
                </a:solidFill>
                <a:latin typeface="Times New Roman"/>
                <a:cs typeface="Times New Roman"/>
              </a:rPr>
              <a:t>h</a:t>
            </a:r>
            <a:r>
              <a:rPr dirty="0" sz="1000" spc="60" i="1">
                <a:solidFill>
                  <a:srgbClr val="010202"/>
                </a:solidFill>
                <a:latin typeface="Times New Roman"/>
                <a:cs typeface="Times New Roman"/>
              </a:rPr>
              <a:t> </a:t>
            </a:r>
            <a:r>
              <a:rPr dirty="0" sz="1000" spc="-5">
                <a:solidFill>
                  <a:srgbClr val="010202"/>
                </a:solidFill>
                <a:latin typeface="Times New Roman"/>
                <a:cs typeface="Times New Roman"/>
              </a:rPr>
              <a:t>represents</a:t>
            </a:r>
            <a:r>
              <a:rPr dirty="0" sz="1000" spc="60">
                <a:solidFill>
                  <a:srgbClr val="010202"/>
                </a:solidFill>
                <a:latin typeface="Times New Roman"/>
                <a:cs typeface="Times New Roman"/>
              </a:rPr>
              <a:t> </a:t>
            </a:r>
            <a:r>
              <a:rPr dirty="0" sz="1000" spc="-5">
                <a:solidFill>
                  <a:srgbClr val="010202"/>
                </a:solidFill>
                <a:latin typeface="Times New Roman"/>
                <a:cs typeface="Times New Roman"/>
              </a:rPr>
              <a:t>the</a:t>
            </a:r>
            <a:r>
              <a:rPr dirty="0" sz="1000" spc="55">
                <a:solidFill>
                  <a:srgbClr val="010202"/>
                </a:solidFill>
                <a:latin typeface="Times New Roman"/>
                <a:cs typeface="Times New Roman"/>
              </a:rPr>
              <a:t> </a:t>
            </a:r>
            <a:r>
              <a:rPr dirty="0" sz="1000" spc="-5">
                <a:solidFill>
                  <a:srgbClr val="010202"/>
                </a:solidFill>
                <a:latin typeface="Times New Roman"/>
                <a:cs typeface="Times New Roman"/>
              </a:rPr>
              <a:t>enthalpy</a:t>
            </a:r>
            <a:r>
              <a:rPr dirty="0" sz="1000" spc="60">
                <a:solidFill>
                  <a:srgbClr val="010202"/>
                </a:solidFill>
                <a:latin typeface="Times New Roman"/>
                <a:cs typeface="Times New Roman"/>
              </a:rPr>
              <a:t> </a:t>
            </a:r>
            <a:r>
              <a:rPr dirty="0" sz="1000" spc="-5">
                <a:solidFill>
                  <a:srgbClr val="010202"/>
                </a:solidFill>
                <a:latin typeface="Times New Roman"/>
                <a:cs typeface="Times New Roman"/>
              </a:rPr>
              <a:t>of</a:t>
            </a:r>
            <a:r>
              <a:rPr dirty="0" sz="1000" spc="60">
                <a:solidFill>
                  <a:srgbClr val="010202"/>
                </a:solidFill>
                <a:latin typeface="Times New Roman"/>
                <a:cs typeface="Times New Roman"/>
              </a:rPr>
              <a:t> </a:t>
            </a:r>
            <a:r>
              <a:rPr dirty="0" sz="1000">
                <a:solidFill>
                  <a:srgbClr val="010202"/>
                </a:solidFill>
                <a:latin typeface="Times New Roman"/>
                <a:cs typeface="Times New Roman"/>
              </a:rPr>
              <a:t>1</a:t>
            </a:r>
            <a:r>
              <a:rPr dirty="0" sz="1000" spc="60">
                <a:solidFill>
                  <a:srgbClr val="010202"/>
                </a:solidFill>
                <a:latin typeface="Times New Roman"/>
                <a:cs typeface="Times New Roman"/>
              </a:rPr>
              <a:t> </a:t>
            </a:r>
            <a:r>
              <a:rPr dirty="0" sz="1000" spc="-5">
                <a:solidFill>
                  <a:srgbClr val="010202"/>
                </a:solidFill>
                <a:latin typeface="Times New Roman"/>
                <a:cs typeface="Times New Roman"/>
              </a:rPr>
              <a:t>mole</a:t>
            </a:r>
            <a:r>
              <a:rPr dirty="0" sz="1000" spc="55">
                <a:solidFill>
                  <a:srgbClr val="010202"/>
                </a:solidFill>
                <a:latin typeface="Times New Roman"/>
                <a:cs typeface="Times New Roman"/>
              </a:rPr>
              <a:t> </a:t>
            </a:r>
            <a:r>
              <a:rPr dirty="0" sz="1000" spc="-5">
                <a:solidFill>
                  <a:srgbClr val="010202"/>
                </a:solidFill>
                <a:latin typeface="Times New Roman"/>
                <a:cs typeface="Times New Roman"/>
              </a:rPr>
              <a:t>of</a:t>
            </a:r>
            <a:r>
              <a:rPr dirty="0" sz="1000" spc="60">
                <a:solidFill>
                  <a:srgbClr val="010202"/>
                </a:solidFill>
                <a:latin typeface="Times New Roman"/>
                <a:cs typeface="Times New Roman"/>
              </a:rPr>
              <a:t> </a:t>
            </a:r>
            <a:r>
              <a:rPr dirty="0" sz="1000" spc="-5">
                <a:solidFill>
                  <a:srgbClr val="010202"/>
                </a:solidFill>
                <a:latin typeface="Times New Roman"/>
                <a:cs typeface="Times New Roman"/>
              </a:rPr>
              <a:t>Pb</a:t>
            </a:r>
            <a:r>
              <a:rPr dirty="0" baseline="-33333" sz="1125" spc="-7" i="1">
                <a:solidFill>
                  <a:srgbClr val="010202"/>
                </a:solidFill>
                <a:latin typeface="Times New Roman"/>
                <a:cs typeface="Times New Roman"/>
              </a:rPr>
              <a:t>(l)</a:t>
            </a:r>
            <a:r>
              <a:rPr dirty="0" baseline="-33333" sz="1125" spc="179" i="1">
                <a:solidFill>
                  <a:srgbClr val="010202"/>
                </a:solidFill>
                <a:latin typeface="Times New Roman"/>
                <a:cs typeface="Times New Roman"/>
              </a:rPr>
              <a:t> </a:t>
            </a:r>
            <a:r>
              <a:rPr dirty="0" sz="1000">
                <a:solidFill>
                  <a:srgbClr val="010202"/>
                </a:solidFill>
                <a:latin typeface="Times New Roman"/>
                <a:cs typeface="Times New Roman"/>
              </a:rPr>
              <a:t>at</a:t>
            </a:r>
            <a:endParaRPr sz="1000">
              <a:latin typeface="Times New Roman"/>
              <a:cs typeface="Times New Roman"/>
            </a:endParaRPr>
          </a:p>
          <a:p>
            <a:pPr algn="just" marL="38100">
              <a:lnSpc>
                <a:spcPct val="100000"/>
              </a:lnSpc>
              <a:spcBef>
                <a:spcPts val="370"/>
              </a:spcBef>
            </a:pPr>
            <a:r>
              <a:rPr dirty="0" sz="1000" spc="-5">
                <a:solidFill>
                  <a:srgbClr val="010202"/>
                </a:solidFill>
                <a:latin typeface="Times New Roman"/>
                <a:cs typeface="Times New Roman"/>
              </a:rPr>
              <a:t>the melting temperature of 600 K, given</a:t>
            </a:r>
            <a:r>
              <a:rPr dirty="0" sz="1000" spc="-15">
                <a:solidFill>
                  <a:srgbClr val="010202"/>
                </a:solidFill>
                <a:latin typeface="Times New Roman"/>
                <a:cs typeface="Times New Roman"/>
              </a:rPr>
              <a:t> </a:t>
            </a:r>
            <a:r>
              <a:rPr dirty="0" sz="1000" spc="-5">
                <a:solidFill>
                  <a:srgbClr val="010202"/>
                </a:solidFill>
                <a:latin typeface="Times New Roman"/>
                <a:cs typeface="Times New Roman"/>
              </a:rPr>
              <a:t>as</a:t>
            </a:r>
            <a:endParaRPr sz="1000">
              <a:latin typeface="Times New Roman"/>
              <a:cs typeface="Times New Roman"/>
            </a:endParaRPr>
          </a:p>
        </p:txBody>
      </p:sp>
      <p:sp>
        <p:nvSpPr>
          <p:cNvPr id="4" name="object 4"/>
          <p:cNvSpPr/>
          <p:nvPr/>
        </p:nvSpPr>
        <p:spPr>
          <a:xfrm>
            <a:off x="1498600" y="2965767"/>
            <a:ext cx="2057400" cy="390525"/>
          </a:xfrm>
          <a:prstGeom prst="rect">
            <a:avLst/>
          </a:prstGeom>
          <a:blipFill>
            <a:blip r:embed="rId2" cstate="print"/>
            <a:stretch>
              <a:fillRect/>
            </a:stretch>
          </a:blipFill>
        </p:spPr>
        <p:txBody>
          <a:bodyPr wrap="square" lIns="0" tIns="0" rIns="0" bIns="0" rtlCol="0"/>
          <a:lstStyle/>
          <a:p/>
        </p:txBody>
      </p:sp>
      <p:sp>
        <p:nvSpPr>
          <p:cNvPr id="5" name="object 5"/>
          <p:cNvSpPr txBox="1"/>
          <p:nvPr/>
        </p:nvSpPr>
        <p:spPr>
          <a:xfrm>
            <a:off x="418719" y="3558857"/>
            <a:ext cx="4649470" cy="530225"/>
          </a:xfrm>
          <a:prstGeom prst="rect">
            <a:avLst/>
          </a:prstGeom>
        </p:spPr>
        <p:txBody>
          <a:bodyPr wrap="square" lIns="0" tIns="12700" rIns="0" bIns="0" rtlCol="0" vert="horz">
            <a:spAutoFit/>
          </a:bodyPr>
          <a:lstStyle/>
          <a:p>
            <a:pPr marL="38100">
              <a:lnSpc>
                <a:spcPct val="100000"/>
              </a:lnSpc>
              <a:spcBef>
                <a:spcPts val="100"/>
              </a:spcBef>
            </a:pPr>
            <a:r>
              <a:rPr dirty="0" sz="1000" i="1">
                <a:solidFill>
                  <a:srgbClr val="010202"/>
                </a:solidFill>
                <a:latin typeface="Times New Roman"/>
                <a:cs typeface="Times New Roman"/>
              </a:rPr>
              <a:t>hb</a:t>
            </a:r>
            <a:r>
              <a:rPr dirty="0" sz="1000" spc="35" i="1">
                <a:solidFill>
                  <a:srgbClr val="010202"/>
                </a:solidFill>
                <a:latin typeface="Times New Roman"/>
                <a:cs typeface="Times New Roman"/>
              </a:rPr>
              <a:t> </a:t>
            </a:r>
            <a:r>
              <a:rPr dirty="0" sz="1000" spc="-5">
                <a:solidFill>
                  <a:srgbClr val="010202"/>
                </a:solidFill>
                <a:latin typeface="Times New Roman"/>
                <a:cs typeface="Times New Roman"/>
              </a:rPr>
              <a:t>is</a:t>
            </a:r>
            <a:r>
              <a:rPr dirty="0" sz="1000" spc="40">
                <a:solidFill>
                  <a:srgbClr val="010202"/>
                </a:solidFill>
                <a:latin typeface="Times New Roman"/>
                <a:cs typeface="Times New Roman"/>
              </a:rPr>
              <a:t> </a:t>
            </a:r>
            <a:r>
              <a:rPr dirty="0" sz="1000" spc="-5">
                <a:solidFill>
                  <a:srgbClr val="010202"/>
                </a:solidFill>
                <a:latin typeface="Times New Roman"/>
                <a:cs typeface="Times New Roman"/>
              </a:rPr>
              <a:t>the</a:t>
            </a:r>
            <a:r>
              <a:rPr dirty="0" sz="1000" spc="40">
                <a:solidFill>
                  <a:srgbClr val="010202"/>
                </a:solidFill>
                <a:latin typeface="Times New Roman"/>
                <a:cs typeface="Times New Roman"/>
              </a:rPr>
              <a:t> </a:t>
            </a:r>
            <a:r>
              <a:rPr dirty="0" sz="1000" spc="-5">
                <a:solidFill>
                  <a:srgbClr val="010202"/>
                </a:solidFill>
                <a:latin typeface="Times New Roman"/>
                <a:cs typeface="Times New Roman"/>
              </a:rPr>
              <a:t>latent</a:t>
            </a:r>
            <a:r>
              <a:rPr dirty="0" sz="1000" spc="40">
                <a:solidFill>
                  <a:srgbClr val="010202"/>
                </a:solidFill>
                <a:latin typeface="Times New Roman"/>
                <a:cs typeface="Times New Roman"/>
              </a:rPr>
              <a:t> </a:t>
            </a:r>
            <a:r>
              <a:rPr dirty="0" sz="1000" spc="-5">
                <a:solidFill>
                  <a:srgbClr val="010202"/>
                </a:solidFill>
                <a:latin typeface="Times New Roman"/>
                <a:cs typeface="Times New Roman"/>
              </a:rPr>
              <a:t>heat</a:t>
            </a:r>
            <a:r>
              <a:rPr dirty="0" sz="1000" spc="40">
                <a:solidFill>
                  <a:srgbClr val="010202"/>
                </a:solidFill>
                <a:latin typeface="Times New Roman"/>
                <a:cs typeface="Times New Roman"/>
              </a:rPr>
              <a:t> </a:t>
            </a:r>
            <a:r>
              <a:rPr dirty="0" sz="1000" spc="-5">
                <a:solidFill>
                  <a:srgbClr val="010202"/>
                </a:solidFill>
                <a:latin typeface="Times New Roman"/>
                <a:cs typeface="Times New Roman"/>
              </a:rPr>
              <a:t>of</a:t>
            </a:r>
            <a:r>
              <a:rPr dirty="0" sz="1000" spc="40">
                <a:solidFill>
                  <a:srgbClr val="010202"/>
                </a:solidFill>
                <a:latin typeface="Times New Roman"/>
                <a:cs typeface="Times New Roman"/>
              </a:rPr>
              <a:t> </a:t>
            </a:r>
            <a:r>
              <a:rPr dirty="0" sz="1000" spc="-5">
                <a:solidFill>
                  <a:srgbClr val="010202"/>
                </a:solidFill>
                <a:latin typeface="Times New Roman"/>
                <a:cs typeface="Times New Roman"/>
              </a:rPr>
              <a:t>melting</a:t>
            </a:r>
            <a:r>
              <a:rPr dirty="0" sz="1000" spc="40">
                <a:solidFill>
                  <a:srgbClr val="010202"/>
                </a:solidFill>
                <a:latin typeface="Times New Roman"/>
                <a:cs typeface="Times New Roman"/>
              </a:rPr>
              <a:t> </a:t>
            </a:r>
            <a:r>
              <a:rPr dirty="0" sz="1000" spc="-5">
                <a:solidFill>
                  <a:srgbClr val="010202"/>
                </a:solidFill>
                <a:latin typeface="Times New Roman"/>
                <a:cs typeface="Times New Roman"/>
              </a:rPr>
              <a:t>of</a:t>
            </a:r>
            <a:r>
              <a:rPr dirty="0" sz="1000" spc="40">
                <a:solidFill>
                  <a:srgbClr val="010202"/>
                </a:solidFill>
                <a:latin typeface="Times New Roman"/>
                <a:cs typeface="Times New Roman"/>
              </a:rPr>
              <a:t> </a:t>
            </a:r>
            <a:r>
              <a:rPr dirty="0" sz="1000" spc="-5">
                <a:solidFill>
                  <a:srgbClr val="010202"/>
                </a:solidFill>
                <a:latin typeface="Times New Roman"/>
                <a:cs typeface="Times New Roman"/>
              </a:rPr>
              <a:t>Pb</a:t>
            </a:r>
            <a:r>
              <a:rPr dirty="0" sz="1000" spc="40">
                <a:solidFill>
                  <a:srgbClr val="010202"/>
                </a:solidFill>
                <a:latin typeface="Times New Roman"/>
                <a:cs typeface="Times New Roman"/>
              </a:rPr>
              <a:t> </a:t>
            </a:r>
            <a:r>
              <a:rPr dirty="0" sz="1000" spc="-5">
                <a:solidFill>
                  <a:srgbClr val="010202"/>
                </a:solidFill>
                <a:latin typeface="Times New Roman"/>
                <a:cs typeface="Times New Roman"/>
              </a:rPr>
              <a:t>at</a:t>
            </a:r>
            <a:r>
              <a:rPr dirty="0" sz="1000" spc="35">
                <a:solidFill>
                  <a:srgbClr val="010202"/>
                </a:solidFill>
                <a:latin typeface="Times New Roman"/>
                <a:cs typeface="Times New Roman"/>
              </a:rPr>
              <a:t> </a:t>
            </a:r>
            <a:r>
              <a:rPr dirty="0" sz="1000" spc="-5">
                <a:solidFill>
                  <a:srgbClr val="010202"/>
                </a:solidFill>
                <a:latin typeface="Times New Roman"/>
                <a:cs typeface="Times New Roman"/>
              </a:rPr>
              <a:t>the</a:t>
            </a:r>
            <a:r>
              <a:rPr dirty="0" sz="1000" spc="40">
                <a:solidFill>
                  <a:srgbClr val="010202"/>
                </a:solidFill>
                <a:latin typeface="Times New Roman"/>
                <a:cs typeface="Times New Roman"/>
              </a:rPr>
              <a:t> </a:t>
            </a:r>
            <a:r>
              <a:rPr dirty="0" sz="1000" spc="-5">
                <a:solidFill>
                  <a:srgbClr val="010202"/>
                </a:solidFill>
                <a:latin typeface="Times New Roman"/>
                <a:cs typeface="Times New Roman"/>
              </a:rPr>
              <a:t>melting</a:t>
            </a:r>
            <a:r>
              <a:rPr dirty="0" sz="1000" spc="40">
                <a:solidFill>
                  <a:srgbClr val="010202"/>
                </a:solidFill>
                <a:latin typeface="Times New Roman"/>
                <a:cs typeface="Times New Roman"/>
              </a:rPr>
              <a:t> </a:t>
            </a:r>
            <a:r>
              <a:rPr dirty="0" sz="1000" spc="-5">
                <a:solidFill>
                  <a:srgbClr val="010202"/>
                </a:solidFill>
                <a:latin typeface="Times New Roman"/>
                <a:cs typeface="Times New Roman"/>
              </a:rPr>
              <a:t>temperature</a:t>
            </a:r>
            <a:r>
              <a:rPr dirty="0" sz="1000" spc="40">
                <a:solidFill>
                  <a:srgbClr val="010202"/>
                </a:solidFill>
                <a:latin typeface="Times New Roman"/>
                <a:cs typeface="Times New Roman"/>
              </a:rPr>
              <a:t> </a:t>
            </a:r>
            <a:r>
              <a:rPr dirty="0" sz="1000" spc="-5">
                <a:solidFill>
                  <a:srgbClr val="010202"/>
                </a:solidFill>
                <a:latin typeface="Times New Roman"/>
                <a:cs typeface="Times New Roman"/>
              </a:rPr>
              <a:t>of</a:t>
            </a:r>
            <a:r>
              <a:rPr dirty="0" sz="1000" spc="40">
                <a:solidFill>
                  <a:srgbClr val="010202"/>
                </a:solidFill>
                <a:latin typeface="Times New Roman"/>
                <a:cs typeface="Times New Roman"/>
              </a:rPr>
              <a:t> </a:t>
            </a:r>
            <a:r>
              <a:rPr dirty="0" sz="1000" spc="-5">
                <a:solidFill>
                  <a:srgbClr val="010202"/>
                </a:solidFill>
                <a:latin typeface="Times New Roman"/>
                <a:cs typeface="Times New Roman"/>
              </a:rPr>
              <a:t>600</a:t>
            </a:r>
            <a:r>
              <a:rPr dirty="0" sz="1000" spc="40">
                <a:solidFill>
                  <a:srgbClr val="010202"/>
                </a:solidFill>
                <a:latin typeface="Times New Roman"/>
                <a:cs typeface="Times New Roman"/>
              </a:rPr>
              <a:t> </a:t>
            </a:r>
            <a:r>
              <a:rPr dirty="0" sz="1000" spc="-5">
                <a:solidFill>
                  <a:srgbClr val="010202"/>
                </a:solidFill>
                <a:latin typeface="Times New Roman"/>
                <a:cs typeface="Times New Roman"/>
              </a:rPr>
              <a:t>K</a:t>
            </a:r>
            <a:r>
              <a:rPr dirty="0" sz="1000" spc="40">
                <a:solidFill>
                  <a:srgbClr val="010202"/>
                </a:solidFill>
                <a:latin typeface="Times New Roman"/>
                <a:cs typeface="Times New Roman"/>
              </a:rPr>
              <a:t> </a:t>
            </a:r>
            <a:r>
              <a:rPr dirty="0" sz="1000" spc="-5">
                <a:solidFill>
                  <a:srgbClr val="010202"/>
                </a:solidFill>
                <a:latin typeface="Times New Roman"/>
                <a:cs typeface="Times New Roman"/>
              </a:rPr>
              <a:t>(=4810</a:t>
            </a:r>
            <a:r>
              <a:rPr dirty="0" sz="1000" spc="40">
                <a:solidFill>
                  <a:srgbClr val="010202"/>
                </a:solidFill>
                <a:latin typeface="Times New Roman"/>
                <a:cs typeface="Times New Roman"/>
              </a:rPr>
              <a:t> </a:t>
            </a:r>
            <a:r>
              <a:rPr dirty="0" sz="1000" spc="-5">
                <a:solidFill>
                  <a:srgbClr val="010202"/>
                </a:solidFill>
                <a:latin typeface="Times New Roman"/>
                <a:cs typeface="Times New Roman"/>
              </a:rPr>
              <a:t>J);</a:t>
            </a:r>
            <a:r>
              <a:rPr dirty="0" sz="1000" spc="40">
                <a:solidFill>
                  <a:srgbClr val="010202"/>
                </a:solidFill>
                <a:latin typeface="Times New Roman"/>
                <a:cs typeface="Times New Roman"/>
              </a:rPr>
              <a:t> </a:t>
            </a:r>
            <a:r>
              <a:rPr dirty="0" sz="1000" spc="-5">
                <a:solidFill>
                  <a:srgbClr val="010202"/>
                </a:solidFill>
                <a:latin typeface="Times New Roman"/>
                <a:cs typeface="Times New Roman"/>
              </a:rPr>
              <a:t>and</a:t>
            </a:r>
            <a:endParaRPr sz="1000">
              <a:latin typeface="Times New Roman"/>
              <a:cs typeface="Times New Roman"/>
            </a:endParaRPr>
          </a:p>
          <a:p>
            <a:pPr marL="38100">
              <a:lnSpc>
                <a:spcPct val="100000"/>
              </a:lnSpc>
            </a:pPr>
            <a:r>
              <a:rPr dirty="0" sz="1000" i="1">
                <a:solidFill>
                  <a:srgbClr val="010202"/>
                </a:solidFill>
                <a:latin typeface="Times New Roman"/>
                <a:cs typeface="Times New Roman"/>
              </a:rPr>
              <a:t>hi </a:t>
            </a:r>
            <a:r>
              <a:rPr dirty="0" sz="1000">
                <a:solidFill>
                  <a:srgbClr val="010202"/>
                </a:solidFill>
                <a:latin typeface="Times New Roman"/>
                <a:cs typeface="Times New Roman"/>
              </a:rPr>
              <a:t>represents the variation of the enthalpy of 1 mole of Pb</a:t>
            </a:r>
            <a:r>
              <a:rPr dirty="0" baseline="-33333" sz="1125" i="1">
                <a:solidFill>
                  <a:srgbClr val="010202"/>
                </a:solidFill>
                <a:latin typeface="Times New Roman"/>
                <a:cs typeface="Times New Roman"/>
              </a:rPr>
              <a:t>(l) </a:t>
            </a:r>
            <a:r>
              <a:rPr dirty="0" sz="1000">
                <a:solidFill>
                  <a:srgbClr val="010202"/>
                </a:solidFill>
                <a:latin typeface="Times New Roman"/>
                <a:cs typeface="Times New Roman"/>
              </a:rPr>
              <a:t>with temperature in the</a:t>
            </a:r>
            <a:r>
              <a:rPr dirty="0" sz="1000" spc="-100">
                <a:solidFill>
                  <a:srgbClr val="010202"/>
                </a:solidFill>
                <a:latin typeface="Times New Roman"/>
                <a:cs typeface="Times New Roman"/>
              </a:rPr>
              <a:t> </a:t>
            </a:r>
            <a:r>
              <a:rPr dirty="0" sz="1000">
                <a:solidFill>
                  <a:srgbClr val="010202"/>
                </a:solidFill>
                <a:latin typeface="Times New Roman"/>
                <a:cs typeface="Times New Roman"/>
              </a:rPr>
              <a:t>range</a:t>
            </a:r>
            <a:endParaRPr sz="1000">
              <a:latin typeface="Times New Roman"/>
              <a:cs typeface="Times New Roman"/>
            </a:endParaRPr>
          </a:p>
          <a:p>
            <a:pPr marL="38735">
              <a:lnSpc>
                <a:spcPct val="100000"/>
              </a:lnSpc>
              <a:spcBef>
                <a:spcPts val="370"/>
              </a:spcBef>
            </a:pPr>
            <a:r>
              <a:rPr dirty="0" sz="1000">
                <a:solidFill>
                  <a:srgbClr val="010202"/>
                </a:solidFill>
                <a:latin typeface="Times New Roman"/>
                <a:cs typeface="Times New Roman"/>
              </a:rPr>
              <a:t>600 to 1200</a:t>
            </a:r>
            <a:r>
              <a:rPr dirty="0" sz="1000" spc="-5">
                <a:solidFill>
                  <a:srgbClr val="010202"/>
                </a:solidFill>
                <a:latin typeface="Times New Roman"/>
                <a:cs typeface="Times New Roman"/>
              </a:rPr>
              <a:t> </a:t>
            </a:r>
            <a:r>
              <a:rPr dirty="0" sz="1000">
                <a:solidFill>
                  <a:srgbClr val="010202"/>
                </a:solidFill>
                <a:latin typeface="Times New Roman"/>
                <a:cs typeface="Times New Roman"/>
              </a:rPr>
              <a:t>K:</a:t>
            </a:r>
            <a:endParaRPr sz="1000">
              <a:latin typeface="Times New Roman"/>
              <a:cs typeface="Times New Roman"/>
            </a:endParaRPr>
          </a:p>
        </p:txBody>
      </p:sp>
      <p:sp>
        <p:nvSpPr>
          <p:cNvPr id="6" name="object 6"/>
          <p:cNvSpPr/>
          <p:nvPr/>
        </p:nvSpPr>
        <p:spPr>
          <a:xfrm>
            <a:off x="1131887" y="4263237"/>
            <a:ext cx="2790825" cy="400050"/>
          </a:xfrm>
          <a:prstGeom prst="rect">
            <a:avLst/>
          </a:prstGeom>
          <a:blipFill>
            <a:blip r:embed="rId3" cstate="print"/>
            <a:stretch>
              <a:fillRect/>
            </a:stretch>
          </a:blipFill>
        </p:spPr>
        <p:txBody>
          <a:bodyPr wrap="square" lIns="0" tIns="0" rIns="0" bIns="0" rtlCol="0"/>
          <a:lstStyle/>
          <a:p/>
        </p:txBody>
      </p:sp>
      <p:sp>
        <p:nvSpPr>
          <p:cNvPr id="7" name="object 7"/>
          <p:cNvSpPr txBox="1"/>
          <p:nvPr/>
        </p:nvSpPr>
        <p:spPr>
          <a:xfrm>
            <a:off x="418083" y="4865839"/>
            <a:ext cx="4648200" cy="330200"/>
          </a:xfrm>
          <a:prstGeom prst="rect">
            <a:avLst/>
          </a:prstGeom>
        </p:spPr>
        <p:txBody>
          <a:bodyPr wrap="square" lIns="0" tIns="12700" rIns="0" bIns="0" rtlCol="0" vert="horz">
            <a:spAutoFit/>
          </a:bodyPr>
          <a:lstStyle/>
          <a:p>
            <a:pPr marL="38100" marR="30480" indent="635">
              <a:lnSpc>
                <a:spcPct val="100000"/>
              </a:lnSpc>
              <a:spcBef>
                <a:spcPts val="100"/>
              </a:spcBef>
            </a:pPr>
            <a:r>
              <a:rPr dirty="0" sz="1000">
                <a:solidFill>
                  <a:srgbClr val="010202"/>
                </a:solidFill>
                <a:latin typeface="Times New Roman"/>
                <a:cs typeface="Times New Roman"/>
              </a:rPr>
              <a:t>In Fig. 6.7</a:t>
            </a:r>
            <a:r>
              <a:rPr dirty="0" sz="1000" i="1">
                <a:solidFill>
                  <a:srgbClr val="010202"/>
                </a:solidFill>
                <a:latin typeface="Times New Roman"/>
                <a:cs typeface="Times New Roman"/>
              </a:rPr>
              <a:t>b, ajkl </a:t>
            </a:r>
            <a:r>
              <a:rPr dirty="0" sz="1000" spc="-5">
                <a:solidFill>
                  <a:srgbClr val="010202"/>
                </a:solidFill>
                <a:latin typeface="Times New Roman"/>
                <a:cs typeface="Times New Roman"/>
              </a:rPr>
              <a:t>represents the variation of the enthalpy of </a:t>
            </a:r>
            <a:r>
              <a:rPr dirty="0" sz="1000">
                <a:solidFill>
                  <a:srgbClr val="010202"/>
                </a:solidFill>
                <a:latin typeface="Times New Roman"/>
                <a:cs typeface="Times New Roman"/>
              </a:rPr>
              <a:t>1 </a:t>
            </a:r>
            <a:r>
              <a:rPr dirty="0" sz="1000" spc="-5">
                <a:solidFill>
                  <a:srgbClr val="010202"/>
                </a:solidFill>
                <a:latin typeface="Times New Roman"/>
                <a:cs typeface="Times New Roman"/>
              </a:rPr>
              <a:t>mole of Pb and mole </a:t>
            </a:r>
            <a:r>
              <a:rPr dirty="0" sz="1000">
                <a:solidFill>
                  <a:srgbClr val="010202"/>
                </a:solidFill>
                <a:latin typeface="Times New Roman"/>
                <a:cs typeface="Times New Roman"/>
              </a:rPr>
              <a:t>of  </a:t>
            </a:r>
            <a:r>
              <a:rPr dirty="0" sz="1000" spc="5">
                <a:solidFill>
                  <a:srgbClr val="010202"/>
                </a:solidFill>
                <a:latin typeface="Times New Roman"/>
                <a:cs typeface="Times New Roman"/>
              </a:rPr>
              <a:t>O</a:t>
            </a:r>
            <a:r>
              <a:rPr dirty="0" baseline="-33333" sz="1125" spc="7">
                <a:solidFill>
                  <a:srgbClr val="010202"/>
                </a:solidFill>
                <a:latin typeface="Times New Roman"/>
                <a:cs typeface="Times New Roman"/>
              </a:rPr>
              <a:t>2</a:t>
            </a:r>
            <a:r>
              <a:rPr dirty="0" baseline="-33333" sz="1125" spc="7" i="1">
                <a:solidFill>
                  <a:srgbClr val="010202"/>
                </a:solidFill>
                <a:latin typeface="Times New Roman"/>
                <a:cs typeface="Times New Roman"/>
              </a:rPr>
              <a:t>(g)</a:t>
            </a:r>
            <a:r>
              <a:rPr dirty="0" sz="1000" spc="5">
                <a:solidFill>
                  <a:srgbClr val="010202"/>
                </a:solidFill>
                <a:latin typeface="Times New Roman"/>
                <a:cs typeface="Times New Roman"/>
              </a:rPr>
              <a:t>, </a:t>
            </a:r>
            <a:r>
              <a:rPr dirty="0" sz="1000">
                <a:solidFill>
                  <a:srgbClr val="010202"/>
                </a:solidFill>
                <a:latin typeface="Times New Roman"/>
                <a:cs typeface="Times New Roman"/>
              </a:rPr>
              <a:t>and hence O</a:t>
            </a:r>
            <a:r>
              <a:rPr dirty="0" sz="1000" i="1">
                <a:solidFill>
                  <a:srgbClr val="010202"/>
                </a:solidFill>
                <a:latin typeface="Times New Roman"/>
                <a:cs typeface="Times New Roman"/>
              </a:rPr>
              <a:t>H</a:t>
            </a:r>
            <a:r>
              <a:rPr dirty="0" baseline="-33333" sz="1125" i="1">
                <a:solidFill>
                  <a:srgbClr val="010202"/>
                </a:solidFill>
                <a:latin typeface="Times New Roman"/>
                <a:cs typeface="Times New Roman"/>
              </a:rPr>
              <a:t>T</a:t>
            </a:r>
            <a:r>
              <a:rPr dirty="0" baseline="-31250" sz="1200" i="1">
                <a:solidFill>
                  <a:srgbClr val="010202"/>
                </a:solidFill>
                <a:latin typeface="Symbol"/>
                <a:cs typeface="Symbol"/>
              </a:rPr>
              <a:t></a:t>
            </a:r>
            <a:r>
              <a:rPr dirty="0" baseline="-31250" sz="1200" i="1">
                <a:solidFill>
                  <a:srgbClr val="010202"/>
                </a:solidFill>
                <a:latin typeface="Times New Roman"/>
                <a:cs typeface="Times New Roman"/>
              </a:rPr>
              <a:t> </a:t>
            </a:r>
            <a:r>
              <a:rPr dirty="0" sz="1000" spc="-5">
                <a:solidFill>
                  <a:srgbClr val="010202"/>
                </a:solidFill>
                <a:latin typeface="Times New Roman"/>
                <a:cs typeface="Times New Roman"/>
              </a:rPr>
              <a:t>is calculated from the</a:t>
            </a:r>
            <a:r>
              <a:rPr dirty="0" sz="1000" spc="20">
                <a:solidFill>
                  <a:srgbClr val="010202"/>
                </a:solidFill>
                <a:latin typeface="Times New Roman"/>
                <a:cs typeface="Times New Roman"/>
              </a:rPr>
              <a:t> </a:t>
            </a:r>
            <a:r>
              <a:rPr dirty="0" sz="1000" spc="-5">
                <a:solidFill>
                  <a:srgbClr val="010202"/>
                </a:solidFill>
                <a:latin typeface="Times New Roman"/>
                <a:cs typeface="Times New Roman"/>
              </a:rPr>
              <a:t>cycle</a:t>
            </a:r>
            <a:endParaRPr sz="1000">
              <a:latin typeface="Times New Roman"/>
              <a:cs typeface="Times New Roman"/>
            </a:endParaRPr>
          </a:p>
        </p:txBody>
      </p:sp>
      <p:sp>
        <p:nvSpPr>
          <p:cNvPr id="8" name="object 8"/>
          <p:cNvSpPr/>
          <p:nvPr/>
        </p:nvSpPr>
        <p:spPr>
          <a:xfrm>
            <a:off x="762000" y="704087"/>
            <a:ext cx="3734435" cy="1004061"/>
          </a:xfrm>
          <a:prstGeom prst="rect">
            <a:avLst/>
          </a:prstGeom>
          <a:blipFill>
            <a:blip r:embed="rId4" cstate="print"/>
            <a:stretch>
              <a:fillRect/>
            </a:stretch>
          </a:blipFill>
        </p:spPr>
        <p:txBody>
          <a:bodyPr wrap="square" lIns="0" tIns="0" rIns="0" bIns="0" rtlCol="0"/>
          <a:lstStyle/>
          <a:p/>
        </p:txBody>
      </p:sp>
      <p:sp>
        <p:nvSpPr>
          <p:cNvPr id="9" name="object 9"/>
          <p:cNvSpPr/>
          <p:nvPr/>
        </p:nvSpPr>
        <p:spPr>
          <a:xfrm>
            <a:off x="596900" y="5418709"/>
            <a:ext cx="4244594" cy="296290"/>
          </a:xfrm>
          <a:prstGeom prst="rect">
            <a:avLst/>
          </a:prstGeom>
          <a:blipFill>
            <a:blip r:embed="rId5" cstate="print"/>
            <a:stretch>
              <a:fillRect/>
            </a:stretch>
          </a:blipFill>
        </p:spPr>
        <p:txBody>
          <a:bodyPr wrap="square" lIns="0" tIns="0" rIns="0" bIns="0" rtlCol="0"/>
          <a:lstStyle/>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960271" y="403097"/>
            <a:ext cx="4081779" cy="177800"/>
          </a:xfrm>
          <a:prstGeom prst="rect">
            <a:avLst/>
          </a:prstGeom>
        </p:spPr>
        <p:txBody>
          <a:bodyPr wrap="square" lIns="0" tIns="12700" rIns="0" bIns="0" rtlCol="0" vert="horz">
            <a:spAutoFit/>
          </a:bodyPr>
          <a:lstStyle/>
          <a:p>
            <a:pPr marL="12700">
              <a:lnSpc>
                <a:spcPct val="100000"/>
              </a:lnSpc>
              <a:spcBef>
                <a:spcPts val="100"/>
              </a:spcBef>
            </a:pPr>
            <a:r>
              <a:rPr dirty="0" sz="1000" i="1">
                <a:solidFill>
                  <a:srgbClr val="231F20"/>
                </a:solidFill>
                <a:latin typeface="Times New Roman"/>
                <a:cs typeface="Times New Roman"/>
              </a:rPr>
              <a:t>Heat </a:t>
            </a:r>
            <a:r>
              <a:rPr dirty="0" sz="1000" spc="-10" i="1">
                <a:solidFill>
                  <a:srgbClr val="231F20"/>
                </a:solidFill>
                <a:latin typeface="Times New Roman"/>
                <a:cs typeface="Times New Roman"/>
              </a:rPr>
              <a:t>Capacity, Enthalpy, </a:t>
            </a:r>
            <a:r>
              <a:rPr dirty="0" sz="1000" spc="-15" i="1">
                <a:solidFill>
                  <a:srgbClr val="231F20"/>
                </a:solidFill>
                <a:latin typeface="Times New Roman"/>
                <a:cs typeface="Times New Roman"/>
              </a:rPr>
              <a:t>Entropy, </a:t>
            </a:r>
            <a:r>
              <a:rPr dirty="0" sz="1000" i="1">
                <a:solidFill>
                  <a:srgbClr val="231F20"/>
                </a:solidFill>
                <a:latin typeface="Times New Roman"/>
                <a:cs typeface="Times New Roman"/>
              </a:rPr>
              <a:t>and the </a:t>
            </a:r>
            <a:r>
              <a:rPr dirty="0" sz="1000" spc="-10" i="1">
                <a:solidFill>
                  <a:srgbClr val="231F20"/>
                </a:solidFill>
                <a:latin typeface="Times New Roman"/>
                <a:cs typeface="Times New Roman"/>
              </a:rPr>
              <a:t>Third </a:t>
            </a:r>
            <a:r>
              <a:rPr dirty="0" sz="1000" i="1">
                <a:solidFill>
                  <a:srgbClr val="231F20"/>
                </a:solidFill>
                <a:latin typeface="Times New Roman"/>
                <a:cs typeface="Times New Roman"/>
              </a:rPr>
              <a:t>Law of Thermodynamics</a:t>
            </a:r>
            <a:r>
              <a:rPr dirty="0" sz="1000" spc="5" i="1">
                <a:solidFill>
                  <a:srgbClr val="231F20"/>
                </a:solidFill>
                <a:latin typeface="Times New Roman"/>
                <a:cs typeface="Times New Roman"/>
              </a:rPr>
              <a:t> </a:t>
            </a:r>
            <a:r>
              <a:rPr dirty="0" sz="1000">
                <a:solidFill>
                  <a:srgbClr val="231F20"/>
                </a:solidFill>
                <a:latin typeface="Times New Roman"/>
                <a:cs typeface="Times New Roman"/>
              </a:rPr>
              <a:t>141</a:t>
            </a:r>
            <a:endParaRPr sz="1000">
              <a:latin typeface="Times New Roman"/>
              <a:cs typeface="Times New Roman"/>
            </a:endParaRPr>
          </a:p>
        </p:txBody>
      </p:sp>
      <p:sp>
        <p:nvSpPr>
          <p:cNvPr id="3" name="object 3"/>
          <p:cNvSpPr/>
          <p:nvPr/>
        </p:nvSpPr>
        <p:spPr>
          <a:xfrm>
            <a:off x="1209675" y="713105"/>
            <a:ext cx="3067050" cy="3438525"/>
          </a:xfrm>
          <a:prstGeom prst="rect">
            <a:avLst/>
          </a:prstGeom>
          <a:blipFill>
            <a:blip r:embed="rId2" cstate="print"/>
            <a:stretch>
              <a:fillRect/>
            </a:stretch>
          </a:blipFill>
        </p:spPr>
        <p:txBody>
          <a:bodyPr wrap="square" lIns="0" tIns="0" rIns="0" bIns="0" rtlCol="0"/>
          <a:lstStyle/>
          <a:p/>
        </p:txBody>
      </p:sp>
      <p:sp>
        <p:nvSpPr>
          <p:cNvPr id="4" name="object 4"/>
          <p:cNvSpPr txBox="1"/>
          <p:nvPr/>
        </p:nvSpPr>
        <p:spPr>
          <a:xfrm>
            <a:off x="626545" y="4354195"/>
            <a:ext cx="3923665" cy="177800"/>
          </a:xfrm>
          <a:prstGeom prst="rect">
            <a:avLst/>
          </a:prstGeom>
        </p:spPr>
        <p:txBody>
          <a:bodyPr wrap="square" lIns="0" tIns="12700" rIns="0" bIns="0" rtlCol="0" vert="horz">
            <a:spAutoFit/>
          </a:bodyPr>
          <a:lstStyle/>
          <a:p>
            <a:pPr marL="12700">
              <a:lnSpc>
                <a:spcPct val="100000"/>
              </a:lnSpc>
              <a:spcBef>
                <a:spcPts val="100"/>
              </a:spcBef>
            </a:pPr>
            <a:r>
              <a:rPr dirty="0" sz="1000" spc="-5" b="1">
                <a:solidFill>
                  <a:srgbClr val="010202"/>
                </a:solidFill>
                <a:latin typeface="Times New Roman"/>
                <a:cs typeface="Times New Roman"/>
              </a:rPr>
              <a:t>Figure </a:t>
            </a:r>
            <a:r>
              <a:rPr dirty="0" sz="1000" b="1">
                <a:solidFill>
                  <a:srgbClr val="010202"/>
                </a:solidFill>
                <a:latin typeface="Times New Roman"/>
                <a:cs typeface="Times New Roman"/>
              </a:rPr>
              <a:t>6.8 </a:t>
            </a:r>
            <a:r>
              <a:rPr dirty="0" sz="1000">
                <a:solidFill>
                  <a:srgbClr val="010202"/>
                </a:solidFill>
                <a:latin typeface="Times New Roman"/>
                <a:cs typeface="Times New Roman"/>
              </a:rPr>
              <a:t>The variation, with temperature, of the enthalpy change</a:t>
            </a:r>
            <a:r>
              <a:rPr dirty="0" sz="1000" spc="125">
                <a:solidFill>
                  <a:srgbClr val="010202"/>
                </a:solidFill>
                <a:latin typeface="Times New Roman"/>
                <a:cs typeface="Times New Roman"/>
              </a:rPr>
              <a:t> </a:t>
            </a:r>
            <a:r>
              <a:rPr dirty="0" sz="1000">
                <a:solidFill>
                  <a:srgbClr val="010202"/>
                </a:solidFill>
                <a:latin typeface="Times New Roman"/>
                <a:cs typeface="Times New Roman"/>
              </a:rPr>
              <a:t>for</a:t>
            </a:r>
            <a:endParaRPr sz="1000">
              <a:latin typeface="Times New Roman"/>
              <a:cs typeface="Times New Roman"/>
            </a:endParaRPr>
          </a:p>
        </p:txBody>
      </p:sp>
      <p:sp>
        <p:nvSpPr>
          <p:cNvPr id="5" name="object 5"/>
          <p:cNvSpPr txBox="1"/>
          <p:nvPr/>
        </p:nvSpPr>
        <p:spPr>
          <a:xfrm>
            <a:off x="1083745" y="4560570"/>
            <a:ext cx="621665"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the</a:t>
            </a:r>
            <a:r>
              <a:rPr dirty="0" sz="1000" spc="-75">
                <a:solidFill>
                  <a:srgbClr val="010202"/>
                </a:solidFill>
                <a:latin typeface="Times New Roman"/>
                <a:cs typeface="Times New Roman"/>
              </a:rPr>
              <a:t> </a:t>
            </a:r>
            <a:r>
              <a:rPr dirty="0" sz="1000">
                <a:solidFill>
                  <a:srgbClr val="010202"/>
                </a:solidFill>
                <a:latin typeface="Times New Roman"/>
                <a:cs typeface="Times New Roman"/>
              </a:rPr>
              <a:t>reaction</a:t>
            </a:r>
            <a:endParaRPr sz="1000">
              <a:latin typeface="Times New Roman"/>
              <a:cs typeface="Times New Roman"/>
            </a:endParaRPr>
          </a:p>
        </p:txBody>
      </p:sp>
      <p:sp>
        <p:nvSpPr>
          <p:cNvPr id="6" name="object 6"/>
          <p:cNvSpPr txBox="1"/>
          <p:nvPr/>
        </p:nvSpPr>
        <p:spPr>
          <a:xfrm>
            <a:off x="2713989" y="4560570"/>
            <a:ext cx="53975" cy="162560"/>
          </a:xfrm>
          <a:prstGeom prst="rect">
            <a:avLst/>
          </a:prstGeom>
        </p:spPr>
        <p:txBody>
          <a:bodyPr wrap="square" lIns="0" tIns="12700" rIns="0" bIns="0" rtlCol="0" vert="horz">
            <a:spAutoFit/>
          </a:bodyPr>
          <a:lstStyle/>
          <a:p>
            <a:pPr marL="12700">
              <a:lnSpc>
                <a:spcPct val="100000"/>
              </a:lnSpc>
              <a:spcBef>
                <a:spcPts val="100"/>
              </a:spcBef>
            </a:pPr>
            <a:r>
              <a:rPr dirty="0" sz="900">
                <a:solidFill>
                  <a:srgbClr val="010202"/>
                </a:solidFill>
                <a:latin typeface="Times New Roman"/>
                <a:cs typeface="Times New Roman"/>
              </a:rPr>
              <a:t>.</a:t>
            </a:r>
            <a:endParaRPr sz="900">
              <a:latin typeface="Times New Roman"/>
              <a:cs typeface="Times New Roman"/>
            </a:endParaRPr>
          </a:p>
        </p:txBody>
      </p:sp>
      <p:sp>
        <p:nvSpPr>
          <p:cNvPr id="7" name="object 7"/>
          <p:cNvSpPr txBox="1"/>
          <p:nvPr/>
        </p:nvSpPr>
        <p:spPr>
          <a:xfrm>
            <a:off x="444500" y="4839970"/>
            <a:ext cx="335915"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where</a:t>
            </a:r>
            <a:endParaRPr sz="1000">
              <a:latin typeface="Times New Roman"/>
              <a:cs typeface="Times New Roman"/>
            </a:endParaRPr>
          </a:p>
        </p:txBody>
      </p:sp>
      <p:sp>
        <p:nvSpPr>
          <p:cNvPr id="8" name="object 8"/>
          <p:cNvSpPr/>
          <p:nvPr/>
        </p:nvSpPr>
        <p:spPr>
          <a:xfrm>
            <a:off x="755650" y="5192395"/>
            <a:ext cx="3543300" cy="2371725"/>
          </a:xfrm>
          <a:prstGeom prst="rect">
            <a:avLst/>
          </a:prstGeom>
          <a:blipFill>
            <a:blip r:embed="rId3" cstate="print"/>
            <a:stretch>
              <a:fillRect/>
            </a:stretch>
          </a:blipFill>
        </p:spPr>
        <p:txBody>
          <a:bodyPr wrap="square" lIns="0" tIns="0" rIns="0" bIns="0" rtlCol="0"/>
          <a:lstStyle/>
          <a:p/>
        </p:txBody>
      </p:sp>
      <p:sp>
        <p:nvSpPr>
          <p:cNvPr id="9" name="object 9"/>
          <p:cNvSpPr/>
          <p:nvPr/>
        </p:nvSpPr>
        <p:spPr>
          <a:xfrm>
            <a:off x="1757362" y="4574641"/>
            <a:ext cx="981075" cy="180975"/>
          </a:xfrm>
          <a:prstGeom prst="rect">
            <a:avLst/>
          </a:prstGeom>
          <a:blipFill>
            <a:blip r:embed="rId4" cstate="print"/>
            <a:stretch>
              <a:fillRect/>
            </a:stretch>
          </a:blipFill>
        </p:spPr>
        <p:txBody>
          <a:bodyPr wrap="square" lIns="0" tIns="0" rIns="0" bIns="0" rtlCol="0"/>
          <a:lstStyle/>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444500" y="403099"/>
            <a:ext cx="2850515" cy="45339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231F20"/>
                </a:solidFill>
                <a:latin typeface="Times New Roman"/>
                <a:cs typeface="Times New Roman"/>
              </a:rPr>
              <a:t>142 </a:t>
            </a:r>
            <a:r>
              <a:rPr dirty="0" sz="1000" spc="-5" i="1">
                <a:solidFill>
                  <a:srgbClr val="231F20"/>
                </a:solidFill>
                <a:latin typeface="Times New Roman"/>
                <a:cs typeface="Times New Roman"/>
              </a:rPr>
              <a:t>Introduction </a:t>
            </a:r>
            <a:r>
              <a:rPr dirty="0" sz="1000" i="1">
                <a:solidFill>
                  <a:srgbClr val="231F20"/>
                </a:solidFill>
                <a:latin typeface="Times New Roman"/>
                <a:cs typeface="Times New Roman"/>
              </a:rPr>
              <a:t>to the Thermodynamics of</a:t>
            </a:r>
            <a:r>
              <a:rPr dirty="0" sz="1000" spc="-100" i="1">
                <a:solidFill>
                  <a:srgbClr val="231F20"/>
                </a:solidFill>
                <a:latin typeface="Times New Roman"/>
                <a:cs typeface="Times New Roman"/>
              </a:rPr>
              <a:t> </a:t>
            </a:r>
            <a:r>
              <a:rPr dirty="0" sz="1000" i="1">
                <a:solidFill>
                  <a:srgbClr val="231F20"/>
                </a:solidFill>
                <a:latin typeface="Times New Roman"/>
                <a:cs typeface="Times New Roman"/>
              </a:rPr>
              <a:t>Materials</a:t>
            </a:r>
            <a:endParaRPr sz="1000">
              <a:latin typeface="Times New Roman"/>
              <a:cs typeface="Times New Roman"/>
            </a:endParaRPr>
          </a:p>
          <a:p>
            <a:pPr marL="12700">
              <a:lnSpc>
                <a:spcPct val="100000"/>
              </a:lnSpc>
              <a:spcBef>
                <a:spcPts val="965"/>
              </a:spcBef>
            </a:pPr>
            <a:r>
              <a:rPr dirty="0" sz="1000">
                <a:solidFill>
                  <a:srgbClr val="010202"/>
                </a:solidFill>
                <a:latin typeface="Times New Roman"/>
                <a:cs typeface="Times New Roman"/>
              </a:rPr>
              <a:t>Thus</a:t>
            </a:r>
            <a:endParaRPr sz="1000">
              <a:latin typeface="Times New Roman"/>
              <a:cs typeface="Times New Roman"/>
            </a:endParaRPr>
          </a:p>
        </p:txBody>
      </p:sp>
      <p:sp>
        <p:nvSpPr>
          <p:cNvPr id="3" name="object 3"/>
          <p:cNvSpPr/>
          <p:nvPr/>
        </p:nvSpPr>
        <p:spPr>
          <a:xfrm>
            <a:off x="889000" y="1030605"/>
            <a:ext cx="3276600" cy="390525"/>
          </a:xfrm>
          <a:prstGeom prst="rect">
            <a:avLst/>
          </a:prstGeom>
          <a:blipFill>
            <a:blip r:embed="rId2" cstate="print"/>
            <a:stretch>
              <a:fillRect/>
            </a:stretch>
          </a:blipFill>
        </p:spPr>
        <p:txBody>
          <a:bodyPr wrap="square" lIns="0" tIns="0" rIns="0" bIns="0" rtlCol="0"/>
          <a:lstStyle/>
          <a:p/>
        </p:txBody>
      </p:sp>
      <p:sp>
        <p:nvSpPr>
          <p:cNvPr id="4" name="object 4"/>
          <p:cNvSpPr/>
          <p:nvPr/>
        </p:nvSpPr>
        <p:spPr>
          <a:xfrm>
            <a:off x="650875" y="1671320"/>
            <a:ext cx="3752850" cy="1276350"/>
          </a:xfrm>
          <a:prstGeom prst="rect">
            <a:avLst/>
          </a:prstGeom>
          <a:blipFill>
            <a:blip r:embed="rId3" cstate="print"/>
            <a:stretch>
              <a:fillRect/>
            </a:stretch>
          </a:blipFill>
        </p:spPr>
        <p:txBody>
          <a:bodyPr wrap="square" lIns="0" tIns="0" rIns="0" bIns="0" rtlCol="0"/>
          <a:lstStyle/>
          <a:p/>
        </p:txBody>
      </p:sp>
      <p:sp>
        <p:nvSpPr>
          <p:cNvPr id="5" name="object 5"/>
          <p:cNvSpPr txBox="1"/>
          <p:nvPr/>
        </p:nvSpPr>
        <p:spPr>
          <a:xfrm>
            <a:off x="419100" y="3098564"/>
            <a:ext cx="4650105" cy="933450"/>
          </a:xfrm>
          <a:prstGeom prst="rect">
            <a:avLst/>
          </a:prstGeom>
        </p:spPr>
        <p:txBody>
          <a:bodyPr wrap="square" lIns="0" tIns="64135" rIns="0" bIns="0" rtlCol="0" vert="horz">
            <a:spAutoFit/>
          </a:bodyPr>
          <a:lstStyle/>
          <a:p>
            <a:pPr marL="38100">
              <a:lnSpc>
                <a:spcPct val="100000"/>
              </a:lnSpc>
              <a:spcBef>
                <a:spcPts val="505"/>
              </a:spcBef>
            </a:pPr>
            <a:r>
              <a:rPr dirty="0" sz="1000">
                <a:solidFill>
                  <a:srgbClr val="010202"/>
                </a:solidFill>
                <a:latin typeface="Times New Roman"/>
                <a:cs typeface="Times New Roman"/>
              </a:rPr>
              <a:t>This</a:t>
            </a:r>
            <a:r>
              <a:rPr dirty="0" sz="1000" spc="65">
                <a:solidFill>
                  <a:srgbClr val="010202"/>
                </a:solidFill>
                <a:latin typeface="Times New Roman"/>
                <a:cs typeface="Times New Roman"/>
              </a:rPr>
              <a:t> </a:t>
            </a:r>
            <a:r>
              <a:rPr dirty="0" sz="1000">
                <a:solidFill>
                  <a:srgbClr val="010202"/>
                </a:solidFill>
                <a:latin typeface="Times New Roman"/>
                <a:cs typeface="Times New Roman"/>
              </a:rPr>
              <a:t>gives</a:t>
            </a:r>
            <a:r>
              <a:rPr dirty="0" sz="1000" spc="65">
                <a:solidFill>
                  <a:srgbClr val="010202"/>
                </a:solidFill>
                <a:latin typeface="Times New Roman"/>
                <a:cs typeface="Times New Roman"/>
              </a:rPr>
              <a:t> </a:t>
            </a:r>
            <a:r>
              <a:rPr dirty="0" sz="1000" spc="5">
                <a:solidFill>
                  <a:srgbClr val="010202"/>
                </a:solidFill>
                <a:latin typeface="Times New Roman"/>
                <a:cs typeface="Times New Roman"/>
              </a:rPr>
              <a:t>O</a:t>
            </a:r>
            <a:r>
              <a:rPr dirty="0" sz="1000" spc="5" i="1">
                <a:solidFill>
                  <a:srgbClr val="010202"/>
                </a:solidFill>
                <a:latin typeface="Times New Roman"/>
                <a:cs typeface="Times New Roman"/>
              </a:rPr>
              <a:t>H</a:t>
            </a:r>
            <a:r>
              <a:rPr dirty="0" baseline="-33333" sz="1125" spc="7">
                <a:solidFill>
                  <a:srgbClr val="010202"/>
                </a:solidFill>
                <a:latin typeface="Times New Roman"/>
                <a:cs typeface="Times New Roman"/>
              </a:rPr>
              <a:t>1000</a:t>
            </a:r>
            <a:r>
              <a:rPr dirty="0" sz="1000" spc="5">
                <a:solidFill>
                  <a:srgbClr val="010202"/>
                </a:solidFill>
                <a:latin typeface="Times New Roman"/>
                <a:cs typeface="Times New Roman"/>
              </a:rPr>
              <a:t>=–216,700</a:t>
            </a:r>
            <a:r>
              <a:rPr dirty="0" sz="1000" spc="65">
                <a:solidFill>
                  <a:srgbClr val="010202"/>
                </a:solidFill>
                <a:latin typeface="Times New Roman"/>
                <a:cs typeface="Times New Roman"/>
              </a:rPr>
              <a:t> </a:t>
            </a:r>
            <a:r>
              <a:rPr dirty="0" sz="1000">
                <a:solidFill>
                  <a:srgbClr val="010202"/>
                </a:solidFill>
                <a:latin typeface="Times New Roman"/>
                <a:cs typeface="Times New Roman"/>
              </a:rPr>
              <a:t>joules</a:t>
            </a:r>
            <a:r>
              <a:rPr dirty="0" sz="1000" spc="70">
                <a:solidFill>
                  <a:srgbClr val="010202"/>
                </a:solidFill>
                <a:latin typeface="Times New Roman"/>
                <a:cs typeface="Times New Roman"/>
              </a:rPr>
              <a:t> </a:t>
            </a:r>
            <a:r>
              <a:rPr dirty="0" sz="1000">
                <a:solidFill>
                  <a:srgbClr val="010202"/>
                </a:solidFill>
                <a:latin typeface="Times New Roman"/>
                <a:cs typeface="Times New Roman"/>
              </a:rPr>
              <a:t>at</a:t>
            </a:r>
            <a:r>
              <a:rPr dirty="0" sz="1000" spc="65">
                <a:solidFill>
                  <a:srgbClr val="010202"/>
                </a:solidFill>
                <a:latin typeface="Times New Roman"/>
                <a:cs typeface="Times New Roman"/>
              </a:rPr>
              <a:t> </a:t>
            </a:r>
            <a:r>
              <a:rPr dirty="0" sz="1000" i="1">
                <a:solidFill>
                  <a:srgbClr val="010202"/>
                </a:solidFill>
                <a:latin typeface="Times New Roman"/>
                <a:cs typeface="Times New Roman"/>
              </a:rPr>
              <a:t>T</a:t>
            </a:r>
            <a:r>
              <a:rPr dirty="0" sz="1000" i="1">
                <a:solidFill>
                  <a:srgbClr val="010202"/>
                </a:solidFill>
                <a:latin typeface="Symbol"/>
                <a:cs typeface="Symbol"/>
              </a:rPr>
              <a:t></a:t>
            </a:r>
            <a:r>
              <a:rPr dirty="0" sz="1000" i="1">
                <a:solidFill>
                  <a:srgbClr val="010202"/>
                </a:solidFill>
                <a:latin typeface="Times New Roman"/>
                <a:cs typeface="Times New Roman"/>
              </a:rPr>
              <a:t>=</a:t>
            </a:r>
            <a:r>
              <a:rPr dirty="0" sz="1000">
                <a:solidFill>
                  <a:srgbClr val="010202"/>
                </a:solidFill>
                <a:latin typeface="Times New Roman"/>
                <a:cs typeface="Times New Roman"/>
              </a:rPr>
              <a:t>1000</a:t>
            </a:r>
            <a:r>
              <a:rPr dirty="0" sz="1000" spc="70">
                <a:solidFill>
                  <a:srgbClr val="010202"/>
                </a:solidFill>
                <a:latin typeface="Times New Roman"/>
                <a:cs typeface="Times New Roman"/>
              </a:rPr>
              <a:t> </a:t>
            </a:r>
            <a:r>
              <a:rPr dirty="0" sz="1000" spc="-5">
                <a:solidFill>
                  <a:srgbClr val="010202"/>
                </a:solidFill>
                <a:latin typeface="Times New Roman"/>
                <a:cs typeface="Times New Roman"/>
              </a:rPr>
              <a:t>K,</a:t>
            </a:r>
            <a:r>
              <a:rPr dirty="0" sz="1000" spc="75">
                <a:solidFill>
                  <a:srgbClr val="010202"/>
                </a:solidFill>
                <a:latin typeface="Times New Roman"/>
                <a:cs typeface="Times New Roman"/>
              </a:rPr>
              <a:t> </a:t>
            </a:r>
            <a:r>
              <a:rPr dirty="0" sz="1000">
                <a:solidFill>
                  <a:srgbClr val="010202"/>
                </a:solidFill>
                <a:latin typeface="Times New Roman"/>
                <a:cs typeface="Times New Roman"/>
              </a:rPr>
              <a:t>as</a:t>
            </a:r>
            <a:r>
              <a:rPr dirty="0" sz="1000" spc="70">
                <a:solidFill>
                  <a:srgbClr val="010202"/>
                </a:solidFill>
                <a:latin typeface="Times New Roman"/>
                <a:cs typeface="Times New Roman"/>
              </a:rPr>
              <a:t> </a:t>
            </a:r>
            <a:r>
              <a:rPr dirty="0" sz="1000">
                <a:solidFill>
                  <a:srgbClr val="010202"/>
                </a:solidFill>
                <a:latin typeface="Times New Roman"/>
                <a:cs typeface="Times New Roman"/>
              </a:rPr>
              <a:t>is</a:t>
            </a:r>
            <a:r>
              <a:rPr dirty="0" sz="1000" spc="70">
                <a:solidFill>
                  <a:srgbClr val="010202"/>
                </a:solidFill>
                <a:latin typeface="Times New Roman"/>
                <a:cs typeface="Times New Roman"/>
              </a:rPr>
              <a:t> </a:t>
            </a:r>
            <a:r>
              <a:rPr dirty="0" sz="1000">
                <a:solidFill>
                  <a:srgbClr val="010202"/>
                </a:solidFill>
                <a:latin typeface="Times New Roman"/>
                <a:cs typeface="Times New Roman"/>
              </a:rPr>
              <a:t>seen</a:t>
            </a:r>
            <a:r>
              <a:rPr dirty="0" sz="1000" spc="75">
                <a:solidFill>
                  <a:srgbClr val="010202"/>
                </a:solidFill>
                <a:latin typeface="Times New Roman"/>
                <a:cs typeface="Times New Roman"/>
              </a:rPr>
              <a:t> </a:t>
            </a:r>
            <a:r>
              <a:rPr dirty="0" sz="1000">
                <a:solidFill>
                  <a:srgbClr val="010202"/>
                </a:solidFill>
                <a:latin typeface="Times New Roman"/>
                <a:cs typeface="Times New Roman"/>
              </a:rPr>
              <a:t>in</a:t>
            </a:r>
            <a:r>
              <a:rPr dirty="0" sz="1000" spc="70">
                <a:solidFill>
                  <a:srgbClr val="010202"/>
                </a:solidFill>
                <a:latin typeface="Times New Roman"/>
                <a:cs typeface="Times New Roman"/>
              </a:rPr>
              <a:t> </a:t>
            </a:r>
            <a:r>
              <a:rPr dirty="0" sz="1000">
                <a:solidFill>
                  <a:srgbClr val="010202"/>
                </a:solidFill>
                <a:latin typeface="Times New Roman"/>
                <a:cs typeface="Times New Roman"/>
              </a:rPr>
              <a:t>Figs.</a:t>
            </a:r>
            <a:r>
              <a:rPr dirty="0" sz="1000" spc="70">
                <a:solidFill>
                  <a:srgbClr val="010202"/>
                </a:solidFill>
                <a:latin typeface="Times New Roman"/>
                <a:cs typeface="Times New Roman"/>
              </a:rPr>
              <a:t> </a:t>
            </a:r>
            <a:r>
              <a:rPr dirty="0" sz="1000">
                <a:solidFill>
                  <a:srgbClr val="010202"/>
                </a:solidFill>
                <a:latin typeface="Times New Roman"/>
                <a:cs typeface="Times New Roman"/>
              </a:rPr>
              <a:t>6.7</a:t>
            </a:r>
            <a:r>
              <a:rPr dirty="0" sz="1000" i="1">
                <a:solidFill>
                  <a:srgbClr val="010202"/>
                </a:solidFill>
                <a:latin typeface="Times New Roman"/>
                <a:cs typeface="Times New Roman"/>
              </a:rPr>
              <a:t>b</a:t>
            </a:r>
            <a:r>
              <a:rPr dirty="0" sz="1000" spc="75" i="1">
                <a:solidFill>
                  <a:srgbClr val="010202"/>
                </a:solidFill>
                <a:latin typeface="Times New Roman"/>
                <a:cs typeface="Times New Roman"/>
              </a:rPr>
              <a:t> </a:t>
            </a:r>
            <a:r>
              <a:rPr dirty="0" sz="1000">
                <a:solidFill>
                  <a:srgbClr val="010202"/>
                </a:solidFill>
                <a:latin typeface="Times New Roman"/>
                <a:cs typeface="Times New Roman"/>
              </a:rPr>
              <a:t>and</a:t>
            </a:r>
            <a:r>
              <a:rPr dirty="0" sz="1000" spc="65">
                <a:solidFill>
                  <a:srgbClr val="010202"/>
                </a:solidFill>
                <a:latin typeface="Times New Roman"/>
                <a:cs typeface="Times New Roman"/>
              </a:rPr>
              <a:t> </a:t>
            </a:r>
            <a:r>
              <a:rPr dirty="0" sz="1000">
                <a:solidFill>
                  <a:srgbClr val="010202"/>
                </a:solidFill>
                <a:latin typeface="Times New Roman"/>
                <a:cs typeface="Times New Roman"/>
              </a:rPr>
              <a:t>6.8.</a:t>
            </a:r>
            <a:r>
              <a:rPr dirty="0" sz="1000" spc="70">
                <a:solidFill>
                  <a:srgbClr val="010202"/>
                </a:solidFill>
                <a:latin typeface="Times New Roman"/>
                <a:cs typeface="Times New Roman"/>
              </a:rPr>
              <a:t> </a:t>
            </a:r>
            <a:r>
              <a:rPr dirty="0" sz="1000">
                <a:solidFill>
                  <a:srgbClr val="010202"/>
                </a:solidFill>
                <a:latin typeface="Times New Roman"/>
                <a:cs typeface="Times New Roman"/>
              </a:rPr>
              <a:t>Fig.</a:t>
            </a:r>
            <a:endParaRPr sz="1000">
              <a:latin typeface="Times New Roman"/>
              <a:cs typeface="Times New Roman"/>
            </a:endParaRPr>
          </a:p>
          <a:p>
            <a:pPr marL="38100">
              <a:lnSpc>
                <a:spcPct val="100000"/>
              </a:lnSpc>
              <a:spcBef>
                <a:spcPts val="370"/>
              </a:spcBef>
            </a:pPr>
            <a:r>
              <a:rPr dirty="0" sz="1000" spc="-5">
                <a:solidFill>
                  <a:srgbClr val="010202"/>
                </a:solidFill>
                <a:latin typeface="Times New Roman"/>
                <a:cs typeface="Times New Roman"/>
              </a:rPr>
              <a:t>6.8 shows the variation of </a:t>
            </a:r>
            <a:r>
              <a:rPr dirty="0" sz="1000" spc="5">
                <a:solidFill>
                  <a:srgbClr val="010202"/>
                </a:solidFill>
                <a:latin typeface="Times New Roman"/>
                <a:cs typeface="Times New Roman"/>
              </a:rPr>
              <a:t>O</a:t>
            </a:r>
            <a:r>
              <a:rPr dirty="0" sz="1000" spc="5" i="1">
                <a:solidFill>
                  <a:srgbClr val="010202"/>
                </a:solidFill>
                <a:latin typeface="Times New Roman"/>
                <a:cs typeface="Times New Roman"/>
              </a:rPr>
              <a:t>H</a:t>
            </a:r>
            <a:r>
              <a:rPr dirty="0" baseline="-33333" sz="1125" spc="7">
                <a:solidFill>
                  <a:srgbClr val="010202"/>
                </a:solidFill>
                <a:latin typeface="Times New Roman"/>
                <a:cs typeface="Times New Roman"/>
              </a:rPr>
              <a:t>PbO,</a:t>
            </a:r>
            <a:r>
              <a:rPr dirty="0" baseline="-33333" sz="1125" spc="7" i="1">
                <a:solidFill>
                  <a:srgbClr val="010202"/>
                </a:solidFill>
                <a:latin typeface="Times New Roman"/>
                <a:cs typeface="Times New Roman"/>
              </a:rPr>
              <a:t>T </a:t>
            </a:r>
            <a:r>
              <a:rPr dirty="0" sz="1000">
                <a:solidFill>
                  <a:srgbClr val="010202"/>
                </a:solidFill>
                <a:latin typeface="Times New Roman"/>
                <a:cs typeface="Times New Roman"/>
              </a:rPr>
              <a:t>with temperature in the range </a:t>
            </a:r>
            <a:r>
              <a:rPr dirty="0" sz="1000" spc="-5">
                <a:solidFill>
                  <a:srgbClr val="010202"/>
                </a:solidFill>
                <a:latin typeface="Times New Roman"/>
                <a:cs typeface="Times New Roman"/>
              </a:rPr>
              <a:t>298–1100</a:t>
            </a:r>
            <a:r>
              <a:rPr dirty="0" sz="1000" spc="20">
                <a:solidFill>
                  <a:srgbClr val="010202"/>
                </a:solidFill>
                <a:latin typeface="Times New Roman"/>
                <a:cs typeface="Times New Roman"/>
              </a:rPr>
              <a:t> </a:t>
            </a:r>
            <a:r>
              <a:rPr dirty="0" sz="1000" spc="-5">
                <a:solidFill>
                  <a:srgbClr val="010202"/>
                </a:solidFill>
                <a:latin typeface="Times New Roman"/>
                <a:cs typeface="Times New Roman"/>
              </a:rPr>
              <a:t>K.</a:t>
            </a:r>
            <a:endParaRPr sz="1000">
              <a:latin typeface="Times New Roman"/>
              <a:cs typeface="Times New Roman"/>
            </a:endParaRPr>
          </a:p>
          <a:p>
            <a:pPr algn="just" marL="38735" marR="30480" indent="126364">
              <a:lnSpc>
                <a:spcPct val="100000"/>
              </a:lnSpc>
              <a:spcBef>
                <a:spcPts val="375"/>
              </a:spcBef>
            </a:pPr>
            <a:r>
              <a:rPr dirty="0" sz="1000" spc="-5">
                <a:solidFill>
                  <a:srgbClr val="010202"/>
                </a:solidFill>
                <a:latin typeface="Times New Roman"/>
                <a:cs typeface="Times New Roman"/>
              </a:rPr>
              <a:t>If the temperature of interest is higher than the melting temperatures of both the metal  </a:t>
            </a:r>
            <a:r>
              <a:rPr dirty="0" sz="1000">
                <a:solidFill>
                  <a:srgbClr val="010202"/>
                </a:solidFill>
                <a:latin typeface="Times New Roman"/>
                <a:cs typeface="Times New Roman"/>
              </a:rPr>
              <a:t>and its oxide, then both latent heats of melting must be considered. </a:t>
            </a:r>
            <a:r>
              <a:rPr dirty="0" sz="1000" spc="-5">
                <a:solidFill>
                  <a:srgbClr val="010202"/>
                </a:solidFill>
                <a:latin typeface="Times New Roman"/>
                <a:cs typeface="Times New Roman"/>
              </a:rPr>
              <a:t>For </a:t>
            </a:r>
            <a:r>
              <a:rPr dirty="0" sz="1000">
                <a:solidFill>
                  <a:srgbClr val="010202"/>
                </a:solidFill>
                <a:latin typeface="Times New Roman"/>
                <a:cs typeface="Times New Roman"/>
              </a:rPr>
              <a:t>example, with  </a:t>
            </a:r>
            <a:r>
              <a:rPr dirty="0" sz="1000" spc="-5">
                <a:solidFill>
                  <a:srgbClr val="010202"/>
                </a:solidFill>
                <a:latin typeface="Times New Roman"/>
                <a:cs typeface="Times New Roman"/>
              </a:rPr>
              <a:t>reference to Fig. 6.9, which is drawn for the general</a:t>
            </a:r>
            <a:r>
              <a:rPr dirty="0" sz="1000" spc="-15">
                <a:solidFill>
                  <a:srgbClr val="010202"/>
                </a:solidFill>
                <a:latin typeface="Times New Roman"/>
                <a:cs typeface="Times New Roman"/>
              </a:rPr>
              <a:t> </a:t>
            </a:r>
            <a:r>
              <a:rPr dirty="0" sz="1000" spc="-5">
                <a:solidFill>
                  <a:srgbClr val="010202"/>
                </a:solidFill>
                <a:latin typeface="Times New Roman"/>
                <a:cs typeface="Times New Roman"/>
              </a:rPr>
              <a:t>oxidation,</a:t>
            </a:r>
            <a:endParaRPr sz="1000">
              <a:latin typeface="Times New Roman"/>
              <a:cs typeface="Times New Roman"/>
            </a:endParaRPr>
          </a:p>
        </p:txBody>
      </p:sp>
      <p:sp>
        <p:nvSpPr>
          <p:cNvPr id="6" name="object 6"/>
          <p:cNvSpPr/>
          <p:nvPr/>
        </p:nvSpPr>
        <p:spPr>
          <a:xfrm>
            <a:off x="912812" y="4206557"/>
            <a:ext cx="3228975" cy="1695449"/>
          </a:xfrm>
          <a:prstGeom prst="rect">
            <a:avLst/>
          </a:prstGeom>
          <a:blipFill>
            <a:blip r:embed="rId4" cstate="print"/>
            <a:stretch>
              <a:fillRect/>
            </a:stretch>
          </a:blipFill>
        </p:spPr>
        <p:txBody>
          <a:bodyPr wrap="square" lIns="0" tIns="0" rIns="0" bIns="0" rtlCol="0"/>
          <a:lstStyle/>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960271" y="403097"/>
            <a:ext cx="4081779" cy="177800"/>
          </a:xfrm>
          <a:prstGeom prst="rect">
            <a:avLst/>
          </a:prstGeom>
        </p:spPr>
        <p:txBody>
          <a:bodyPr wrap="square" lIns="0" tIns="12700" rIns="0" bIns="0" rtlCol="0" vert="horz">
            <a:spAutoFit/>
          </a:bodyPr>
          <a:lstStyle/>
          <a:p>
            <a:pPr marL="12700">
              <a:lnSpc>
                <a:spcPct val="100000"/>
              </a:lnSpc>
              <a:spcBef>
                <a:spcPts val="100"/>
              </a:spcBef>
            </a:pPr>
            <a:r>
              <a:rPr dirty="0" sz="1000" i="1">
                <a:solidFill>
                  <a:srgbClr val="231F20"/>
                </a:solidFill>
                <a:latin typeface="Times New Roman"/>
                <a:cs typeface="Times New Roman"/>
              </a:rPr>
              <a:t>Heat </a:t>
            </a:r>
            <a:r>
              <a:rPr dirty="0" sz="1000" spc="-10" i="1">
                <a:solidFill>
                  <a:srgbClr val="231F20"/>
                </a:solidFill>
                <a:latin typeface="Times New Roman"/>
                <a:cs typeface="Times New Roman"/>
              </a:rPr>
              <a:t>Capacity, Enthalpy, </a:t>
            </a:r>
            <a:r>
              <a:rPr dirty="0" sz="1000" spc="-15" i="1">
                <a:solidFill>
                  <a:srgbClr val="231F20"/>
                </a:solidFill>
                <a:latin typeface="Times New Roman"/>
                <a:cs typeface="Times New Roman"/>
              </a:rPr>
              <a:t>Entropy, </a:t>
            </a:r>
            <a:r>
              <a:rPr dirty="0" sz="1000" i="1">
                <a:solidFill>
                  <a:srgbClr val="231F20"/>
                </a:solidFill>
                <a:latin typeface="Times New Roman"/>
                <a:cs typeface="Times New Roman"/>
              </a:rPr>
              <a:t>and the </a:t>
            </a:r>
            <a:r>
              <a:rPr dirty="0" sz="1000" spc="-10" i="1">
                <a:solidFill>
                  <a:srgbClr val="231F20"/>
                </a:solidFill>
                <a:latin typeface="Times New Roman"/>
                <a:cs typeface="Times New Roman"/>
              </a:rPr>
              <a:t>Third </a:t>
            </a:r>
            <a:r>
              <a:rPr dirty="0" sz="1000" i="1">
                <a:solidFill>
                  <a:srgbClr val="231F20"/>
                </a:solidFill>
                <a:latin typeface="Times New Roman"/>
                <a:cs typeface="Times New Roman"/>
              </a:rPr>
              <a:t>Law of Thermodynamics</a:t>
            </a:r>
            <a:r>
              <a:rPr dirty="0" sz="1000" spc="5" i="1">
                <a:solidFill>
                  <a:srgbClr val="231F20"/>
                </a:solidFill>
                <a:latin typeface="Times New Roman"/>
                <a:cs typeface="Times New Roman"/>
              </a:rPr>
              <a:t> </a:t>
            </a:r>
            <a:r>
              <a:rPr dirty="0" sz="1000">
                <a:solidFill>
                  <a:srgbClr val="231F20"/>
                </a:solidFill>
                <a:latin typeface="Times New Roman"/>
                <a:cs typeface="Times New Roman"/>
              </a:rPr>
              <a:t>143</a:t>
            </a:r>
            <a:endParaRPr sz="1000">
              <a:latin typeface="Times New Roman"/>
              <a:cs typeface="Times New Roman"/>
            </a:endParaRPr>
          </a:p>
        </p:txBody>
      </p:sp>
      <p:sp>
        <p:nvSpPr>
          <p:cNvPr id="3" name="object 3"/>
          <p:cNvSpPr/>
          <p:nvPr/>
        </p:nvSpPr>
        <p:spPr>
          <a:xfrm>
            <a:off x="847725" y="713105"/>
            <a:ext cx="3790950" cy="2981325"/>
          </a:xfrm>
          <a:prstGeom prst="rect">
            <a:avLst/>
          </a:prstGeom>
          <a:blipFill>
            <a:blip r:embed="rId2" cstate="print"/>
            <a:stretch>
              <a:fillRect/>
            </a:stretch>
          </a:blipFill>
        </p:spPr>
        <p:txBody>
          <a:bodyPr wrap="square" lIns="0" tIns="0" rIns="0" bIns="0" rtlCol="0"/>
          <a:lstStyle/>
          <a:p/>
        </p:txBody>
      </p:sp>
      <p:sp>
        <p:nvSpPr>
          <p:cNvPr id="4" name="object 4"/>
          <p:cNvSpPr txBox="1"/>
          <p:nvPr/>
        </p:nvSpPr>
        <p:spPr>
          <a:xfrm>
            <a:off x="418845" y="3896995"/>
            <a:ext cx="4673600" cy="2771140"/>
          </a:xfrm>
          <a:prstGeom prst="rect">
            <a:avLst/>
          </a:prstGeom>
        </p:spPr>
        <p:txBody>
          <a:bodyPr wrap="square" lIns="0" tIns="12700" rIns="0" bIns="0" rtlCol="0" vert="horz">
            <a:spAutoFit/>
          </a:bodyPr>
          <a:lstStyle/>
          <a:p>
            <a:pPr marL="485140">
              <a:lnSpc>
                <a:spcPct val="100000"/>
              </a:lnSpc>
              <a:spcBef>
                <a:spcPts val="100"/>
              </a:spcBef>
            </a:pPr>
            <a:r>
              <a:rPr dirty="0" sz="1000" spc="-5" b="1">
                <a:solidFill>
                  <a:srgbClr val="010202"/>
                </a:solidFill>
                <a:latin typeface="Times New Roman"/>
                <a:cs typeface="Times New Roman"/>
              </a:rPr>
              <a:t>Figure </a:t>
            </a:r>
            <a:r>
              <a:rPr dirty="0" sz="1000" b="1">
                <a:solidFill>
                  <a:srgbClr val="010202"/>
                </a:solidFill>
                <a:latin typeface="Times New Roman"/>
                <a:cs typeface="Times New Roman"/>
              </a:rPr>
              <a:t>6.9 </a:t>
            </a:r>
            <a:r>
              <a:rPr dirty="0" sz="1000">
                <a:solidFill>
                  <a:srgbClr val="010202"/>
                </a:solidFill>
                <a:latin typeface="Times New Roman"/>
                <a:cs typeface="Times New Roman"/>
              </a:rPr>
              <a:t>The </a:t>
            </a:r>
            <a:r>
              <a:rPr dirty="0" sz="1000" spc="-5">
                <a:solidFill>
                  <a:srgbClr val="010202"/>
                </a:solidFill>
                <a:latin typeface="Times New Roman"/>
                <a:cs typeface="Times New Roman"/>
              </a:rPr>
              <a:t>effect </a:t>
            </a:r>
            <a:r>
              <a:rPr dirty="0" sz="1000">
                <a:solidFill>
                  <a:srgbClr val="010202"/>
                </a:solidFill>
                <a:latin typeface="Times New Roman"/>
                <a:cs typeface="Times New Roman"/>
              </a:rPr>
              <a:t>of phase changes on </a:t>
            </a:r>
            <a:r>
              <a:rPr dirty="0" sz="1000" spc="-5">
                <a:solidFill>
                  <a:srgbClr val="010202"/>
                </a:solidFill>
                <a:latin typeface="Times New Roman"/>
                <a:cs typeface="Times New Roman"/>
              </a:rPr>
              <a:t>O</a:t>
            </a:r>
            <a:r>
              <a:rPr dirty="0" sz="1000" spc="-5" i="1">
                <a:solidFill>
                  <a:srgbClr val="010202"/>
                </a:solidFill>
                <a:latin typeface="Times New Roman"/>
                <a:cs typeface="Times New Roman"/>
              </a:rPr>
              <a:t>H </a:t>
            </a:r>
            <a:r>
              <a:rPr dirty="0" sz="1000">
                <a:solidFill>
                  <a:srgbClr val="010202"/>
                </a:solidFill>
                <a:latin typeface="Times New Roman"/>
                <a:cs typeface="Times New Roman"/>
              </a:rPr>
              <a:t>for a chemical</a:t>
            </a:r>
            <a:r>
              <a:rPr dirty="0" sz="1000" spc="-15">
                <a:solidFill>
                  <a:srgbClr val="010202"/>
                </a:solidFill>
                <a:latin typeface="Times New Roman"/>
                <a:cs typeface="Times New Roman"/>
              </a:rPr>
              <a:t> </a:t>
            </a:r>
            <a:r>
              <a:rPr dirty="0" sz="1000">
                <a:solidFill>
                  <a:srgbClr val="010202"/>
                </a:solidFill>
                <a:latin typeface="Times New Roman"/>
                <a:cs typeface="Times New Roman"/>
              </a:rPr>
              <a:t>reaction.</a:t>
            </a:r>
            <a:endParaRPr sz="1000">
              <a:latin typeface="Times New Roman"/>
              <a:cs typeface="Times New Roman"/>
            </a:endParaRPr>
          </a:p>
          <a:p>
            <a:pPr>
              <a:lnSpc>
                <a:spcPct val="100000"/>
              </a:lnSpc>
              <a:spcBef>
                <a:spcPts val="10"/>
              </a:spcBef>
            </a:pPr>
            <a:endParaRPr sz="1050">
              <a:latin typeface="Times New Roman"/>
              <a:cs typeface="Times New Roman"/>
            </a:endParaRPr>
          </a:p>
          <a:p>
            <a:pPr algn="just" marL="50800" marR="43180">
              <a:lnSpc>
                <a:spcPct val="100000"/>
              </a:lnSpc>
            </a:pPr>
            <a:r>
              <a:rPr dirty="0" sz="1000">
                <a:solidFill>
                  <a:srgbClr val="010202"/>
                </a:solidFill>
                <a:latin typeface="Times New Roman"/>
                <a:cs typeface="Times New Roman"/>
              </a:rPr>
              <a:t>When phase transformations of the reactants or products have to be considered, care </a:t>
            </a:r>
            <a:r>
              <a:rPr dirty="0" sz="1000" spc="-10">
                <a:solidFill>
                  <a:srgbClr val="010202"/>
                </a:solidFill>
                <a:latin typeface="Times New Roman"/>
                <a:cs typeface="Times New Roman"/>
              </a:rPr>
              <a:t>must  </a:t>
            </a:r>
            <a:r>
              <a:rPr dirty="0" sz="1000">
                <a:solidFill>
                  <a:srgbClr val="010202"/>
                </a:solidFill>
                <a:latin typeface="Times New Roman"/>
                <a:cs typeface="Times New Roman"/>
              </a:rPr>
              <a:t>be taken with the signs of the changes in </a:t>
            </a:r>
            <a:r>
              <a:rPr dirty="0" sz="1000" spc="-10">
                <a:solidFill>
                  <a:srgbClr val="010202"/>
                </a:solidFill>
                <a:latin typeface="Times New Roman"/>
                <a:cs typeface="Times New Roman"/>
              </a:rPr>
              <a:t>enthalpy. </a:t>
            </a:r>
            <a:r>
              <a:rPr dirty="0" sz="1000">
                <a:solidFill>
                  <a:srgbClr val="010202"/>
                </a:solidFill>
                <a:latin typeface="Times New Roman"/>
                <a:cs typeface="Times New Roman"/>
              </a:rPr>
              <a:t>The signs can be obtained from  a consideration of Le </a:t>
            </a:r>
            <a:r>
              <a:rPr dirty="0" sz="1000" spc="-5">
                <a:solidFill>
                  <a:srgbClr val="010202"/>
                </a:solidFill>
                <a:latin typeface="Times New Roman"/>
                <a:cs typeface="Times New Roman"/>
              </a:rPr>
              <a:t>Chatelier’s </a:t>
            </a:r>
            <a:r>
              <a:rPr dirty="0" sz="1000">
                <a:solidFill>
                  <a:srgbClr val="010202"/>
                </a:solidFill>
                <a:latin typeface="Times New Roman"/>
                <a:cs typeface="Times New Roman"/>
              </a:rPr>
              <a:t>principle, which states that “when a system, which  is at equilibrium, is subjected to an external influence, the system moves in that  direction which nullifies the </a:t>
            </a:r>
            <a:r>
              <a:rPr dirty="0" sz="1000" spc="-5">
                <a:solidFill>
                  <a:srgbClr val="010202"/>
                </a:solidFill>
                <a:latin typeface="Times New Roman"/>
                <a:cs typeface="Times New Roman"/>
              </a:rPr>
              <a:t>effects </a:t>
            </a:r>
            <a:r>
              <a:rPr dirty="0" sz="1000">
                <a:solidFill>
                  <a:srgbClr val="010202"/>
                </a:solidFill>
                <a:latin typeface="Times New Roman"/>
                <a:cs typeface="Times New Roman"/>
              </a:rPr>
              <a:t>of the external influence.” Thus if the system  </a:t>
            </a:r>
            <a:r>
              <a:rPr dirty="0" sz="1000" spc="-5">
                <a:solidFill>
                  <a:srgbClr val="010202"/>
                </a:solidFill>
                <a:latin typeface="Times New Roman"/>
                <a:cs typeface="Times New Roman"/>
              </a:rPr>
              <a:t>contains </a:t>
            </a:r>
            <a:r>
              <a:rPr dirty="0" sz="1000">
                <a:solidFill>
                  <a:srgbClr val="010202"/>
                </a:solidFill>
                <a:latin typeface="Times New Roman"/>
                <a:cs typeface="Times New Roman"/>
              </a:rPr>
              <a:t>a </a:t>
            </a:r>
            <a:r>
              <a:rPr dirty="0" sz="1000" spc="-5">
                <a:solidFill>
                  <a:srgbClr val="010202"/>
                </a:solidFill>
                <a:latin typeface="Times New Roman"/>
                <a:cs typeface="Times New Roman"/>
              </a:rPr>
              <a:t>low-temperature phase in equilibrium with </a:t>
            </a:r>
            <a:r>
              <a:rPr dirty="0" sz="1000">
                <a:solidFill>
                  <a:srgbClr val="010202"/>
                </a:solidFill>
                <a:latin typeface="Times New Roman"/>
                <a:cs typeface="Times New Roman"/>
              </a:rPr>
              <a:t>a </a:t>
            </a:r>
            <a:r>
              <a:rPr dirty="0" sz="1000" spc="-5">
                <a:solidFill>
                  <a:srgbClr val="010202"/>
                </a:solidFill>
                <a:latin typeface="Times New Roman"/>
                <a:cs typeface="Times New Roman"/>
              </a:rPr>
              <a:t>high-temperature phase at the  equilibrium phase transition temperature, such as </a:t>
            </a:r>
            <a:r>
              <a:rPr dirty="0" sz="1000">
                <a:solidFill>
                  <a:srgbClr val="010202"/>
                </a:solidFill>
                <a:latin typeface="Times New Roman"/>
                <a:cs typeface="Times New Roman"/>
              </a:rPr>
              <a:t>a </a:t>
            </a:r>
            <a:r>
              <a:rPr dirty="0" sz="1000" spc="-5">
                <a:solidFill>
                  <a:srgbClr val="010202"/>
                </a:solidFill>
                <a:latin typeface="Times New Roman"/>
                <a:cs typeface="Times New Roman"/>
              </a:rPr>
              <a:t>solid coexisting with </a:t>
            </a:r>
            <a:r>
              <a:rPr dirty="0" sz="1000">
                <a:solidFill>
                  <a:srgbClr val="010202"/>
                </a:solidFill>
                <a:latin typeface="Times New Roman"/>
                <a:cs typeface="Times New Roman"/>
              </a:rPr>
              <a:t>a </a:t>
            </a:r>
            <a:r>
              <a:rPr dirty="0" sz="1000" spc="-5">
                <a:solidFill>
                  <a:srgbClr val="010202"/>
                </a:solidFill>
                <a:latin typeface="Times New Roman"/>
                <a:cs typeface="Times New Roman"/>
              </a:rPr>
              <a:t>liquid at  the equilibrium melting temperature, then introduction of heat to the system (the  </a:t>
            </a:r>
            <a:r>
              <a:rPr dirty="0" sz="1000">
                <a:solidFill>
                  <a:srgbClr val="010202"/>
                </a:solidFill>
                <a:latin typeface="Times New Roman"/>
                <a:cs typeface="Times New Roman"/>
              </a:rPr>
              <a:t>external influence) would be expected to increase the temperature of the system (the  </a:t>
            </a:r>
            <a:r>
              <a:rPr dirty="0" sz="1000" spc="-5">
                <a:solidFill>
                  <a:srgbClr val="010202"/>
                </a:solidFill>
                <a:latin typeface="Times New Roman"/>
                <a:cs typeface="Times New Roman"/>
              </a:rPr>
              <a:t>effect). </a:t>
            </a:r>
            <a:r>
              <a:rPr dirty="0" sz="1000" spc="-10">
                <a:solidFill>
                  <a:srgbClr val="010202"/>
                </a:solidFill>
                <a:latin typeface="Times New Roman"/>
                <a:cs typeface="Times New Roman"/>
              </a:rPr>
              <a:t>However, </a:t>
            </a:r>
            <a:r>
              <a:rPr dirty="0" sz="1000">
                <a:solidFill>
                  <a:srgbClr val="010202"/>
                </a:solidFill>
                <a:latin typeface="Times New Roman"/>
                <a:cs typeface="Times New Roman"/>
              </a:rPr>
              <a:t>the system </a:t>
            </a:r>
            <a:r>
              <a:rPr dirty="0" sz="1000" spc="-5">
                <a:solidFill>
                  <a:srgbClr val="010202"/>
                </a:solidFill>
                <a:latin typeface="Times New Roman"/>
                <a:cs typeface="Times New Roman"/>
              </a:rPr>
              <a:t>undergoes </a:t>
            </a:r>
            <a:r>
              <a:rPr dirty="0" sz="1000">
                <a:solidFill>
                  <a:srgbClr val="010202"/>
                </a:solidFill>
                <a:latin typeface="Times New Roman"/>
                <a:cs typeface="Times New Roman"/>
              </a:rPr>
              <a:t>an endothermic change, which absorbs the heat  introduced at constant temperature, and hence nullifies the </a:t>
            </a:r>
            <a:r>
              <a:rPr dirty="0" sz="1000" spc="-5">
                <a:solidFill>
                  <a:srgbClr val="010202"/>
                </a:solidFill>
                <a:latin typeface="Times New Roman"/>
                <a:cs typeface="Times New Roman"/>
              </a:rPr>
              <a:t>effect </a:t>
            </a:r>
            <a:r>
              <a:rPr dirty="0" sz="1000">
                <a:solidFill>
                  <a:srgbClr val="010202"/>
                </a:solidFill>
                <a:latin typeface="Times New Roman"/>
                <a:cs typeface="Times New Roman"/>
              </a:rPr>
              <a:t>of the external in-  fluence. The endothermic process is the melting of some of the solid. </a:t>
            </a:r>
            <a:r>
              <a:rPr dirty="0" sz="1000" spc="-5">
                <a:solidFill>
                  <a:srgbClr val="010202"/>
                </a:solidFill>
                <a:latin typeface="Times New Roman"/>
                <a:cs typeface="Times New Roman"/>
              </a:rPr>
              <a:t>A </a:t>
            </a:r>
            <a:r>
              <a:rPr dirty="0" sz="1000">
                <a:solidFill>
                  <a:srgbClr val="010202"/>
                </a:solidFill>
                <a:latin typeface="Times New Roman"/>
                <a:cs typeface="Times New Roman"/>
              </a:rPr>
              <a:t>phase  </a:t>
            </a:r>
            <a:r>
              <a:rPr dirty="0" sz="1000" spc="-10">
                <a:solidFill>
                  <a:srgbClr val="010202"/>
                </a:solidFill>
                <a:latin typeface="Times New Roman"/>
                <a:cs typeface="Times New Roman"/>
              </a:rPr>
              <a:t>change from </a:t>
            </a:r>
            <a:r>
              <a:rPr dirty="0" sz="1000">
                <a:solidFill>
                  <a:srgbClr val="010202"/>
                </a:solidFill>
                <a:latin typeface="Times New Roman"/>
                <a:cs typeface="Times New Roman"/>
              </a:rPr>
              <a:t>a </a:t>
            </a:r>
            <a:r>
              <a:rPr dirty="0" sz="1000" spc="-10">
                <a:solidFill>
                  <a:srgbClr val="010202"/>
                </a:solidFill>
                <a:latin typeface="Times New Roman"/>
                <a:cs typeface="Times New Roman"/>
              </a:rPr>
              <a:t>low- </a:t>
            </a:r>
            <a:r>
              <a:rPr dirty="0" sz="1000" spc="-5">
                <a:solidFill>
                  <a:srgbClr val="010202"/>
                </a:solidFill>
                <a:latin typeface="Times New Roman"/>
                <a:cs typeface="Times New Roman"/>
              </a:rPr>
              <a:t>to </a:t>
            </a:r>
            <a:r>
              <a:rPr dirty="0" sz="1000">
                <a:solidFill>
                  <a:srgbClr val="010202"/>
                </a:solidFill>
                <a:latin typeface="Times New Roman"/>
                <a:cs typeface="Times New Roman"/>
              </a:rPr>
              <a:t>a </a:t>
            </a:r>
            <a:r>
              <a:rPr dirty="0" sz="1000" spc="-10">
                <a:solidFill>
                  <a:srgbClr val="010202"/>
                </a:solidFill>
                <a:latin typeface="Times New Roman"/>
                <a:cs typeface="Times New Roman"/>
              </a:rPr>
              <a:t>high-temperature phase </a:t>
            </a:r>
            <a:r>
              <a:rPr dirty="0" sz="1000" spc="-5">
                <a:solidFill>
                  <a:srgbClr val="010202"/>
                </a:solidFill>
                <a:latin typeface="Times New Roman"/>
                <a:cs typeface="Times New Roman"/>
              </a:rPr>
              <a:t>is </a:t>
            </a:r>
            <a:r>
              <a:rPr dirty="0" sz="1000" spc="-10">
                <a:solidFill>
                  <a:srgbClr val="010202"/>
                </a:solidFill>
                <a:latin typeface="Times New Roman"/>
                <a:cs typeface="Times New Roman"/>
              </a:rPr>
              <a:t>always endothermic, and hence O</a:t>
            </a:r>
            <a:r>
              <a:rPr dirty="0" sz="1000" spc="-10" i="1">
                <a:solidFill>
                  <a:srgbClr val="010202"/>
                </a:solidFill>
                <a:latin typeface="Times New Roman"/>
                <a:cs typeface="Times New Roman"/>
              </a:rPr>
              <a:t>H  </a:t>
            </a:r>
            <a:r>
              <a:rPr dirty="0" sz="1000">
                <a:solidFill>
                  <a:srgbClr val="010202"/>
                </a:solidFill>
                <a:latin typeface="Times New Roman"/>
                <a:cs typeface="Times New Roman"/>
              </a:rPr>
              <a:t>for the change is always a positive </a:t>
            </a:r>
            <a:r>
              <a:rPr dirty="0" sz="1000" spc="-10">
                <a:solidFill>
                  <a:srgbClr val="010202"/>
                </a:solidFill>
                <a:latin typeface="Times New Roman"/>
                <a:cs typeface="Times New Roman"/>
              </a:rPr>
              <a:t>quantity. </a:t>
            </a:r>
            <a:r>
              <a:rPr dirty="0" sz="1000">
                <a:solidFill>
                  <a:srgbClr val="010202"/>
                </a:solidFill>
                <a:latin typeface="Times New Roman"/>
                <a:cs typeface="Times New Roman"/>
              </a:rPr>
              <a:t>Thus O</a:t>
            </a:r>
            <a:r>
              <a:rPr dirty="0" sz="1000" i="1">
                <a:solidFill>
                  <a:srgbClr val="010202"/>
                </a:solidFill>
                <a:latin typeface="Times New Roman"/>
                <a:cs typeface="Times New Roman"/>
              </a:rPr>
              <a:t>H</a:t>
            </a:r>
            <a:r>
              <a:rPr dirty="0" baseline="-33333" sz="1125" i="1">
                <a:solidFill>
                  <a:srgbClr val="010202"/>
                </a:solidFill>
                <a:latin typeface="Times New Roman"/>
                <a:cs typeface="Times New Roman"/>
              </a:rPr>
              <a:t>m</a:t>
            </a:r>
            <a:r>
              <a:rPr dirty="0" sz="1000">
                <a:solidFill>
                  <a:srgbClr val="010202"/>
                </a:solidFill>
                <a:latin typeface="Times New Roman"/>
                <a:cs typeface="Times New Roman"/>
              </a:rPr>
              <a:t>, </a:t>
            </a:r>
            <a:r>
              <a:rPr dirty="0" sz="1000" spc="-5">
                <a:solidFill>
                  <a:srgbClr val="010202"/>
                </a:solidFill>
                <a:latin typeface="Times New Roman"/>
                <a:cs typeface="Times New Roman"/>
              </a:rPr>
              <a:t>the molar latent heat of melt-  </a:t>
            </a:r>
            <a:r>
              <a:rPr dirty="0" sz="1000">
                <a:solidFill>
                  <a:srgbClr val="010202"/>
                </a:solidFill>
                <a:latin typeface="Times New Roman"/>
                <a:cs typeface="Times New Roman"/>
              </a:rPr>
              <a:t>ing, which is the </a:t>
            </a:r>
            <a:r>
              <a:rPr dirty="0" sz="1000" spc="-5">
                <a:solidFill>
                  <a:srgbClr val="010202"/>
                </a:solidFill>
                <a:latin typeface="Times New Roman"/>
                <a:cs typeface="Times New Roman"/>
              </a:rPr>
              <a:t>difference </a:t>
            </a:r>
            <a:r>
              <a:rPr dirty="0" sz="1000">
                <a:solidFill>
                  <a:srgbClr val="010202"/>
                </a:solidFill>
                <a:latin typeface="Times New Roman"/>
                <a:cs typeface="Times New Roman"/>
              </a:rPr>
              <a:t>between the enthalpy of a mole of liquid and the enthalpy  </a:t>
            </a:r>
            <a:r>
              <a:rPr dirty="0" sz="1000" spc="-5">
                <a:solidFill>
                  <a:srgbClr val="010202"/>
                </a:solidFill>
                <a:latin typeface="Times New Roman"/>
                <a:cs typeface="Times New Roman"/>
              </a:rPr>
              <a:t>of</a:t>
            </a:r>
            <a:r>
              <a:rPr dirty="0" sz="1000" spc="80">
                <a:solidFill>
                  <a:srgbClr val="010202"/>
                </a:solidFill>
                <a:latin typeface="Times New Roman"/>
                <a:cs typeface="Times New Roman"/>
              </a:rPr>
              <a:t> </a:t>
            </a:r>
            <a:r>
              <a:rPr dirty="0" sz="1000">
                <a:solidFill>
                  <a:srgbClr val="010202"/>
                </a:solidFill>
                <a:latin typeface="Times New Roman"/>
                <a:cs typeface="Times New Roman"/>
              </a:rPr>
              <a:t>a</a:t>
            </a:r>
            <a:r>
              <a:rPr dirty="0" sz="1000" spc="85">
                <a:solidFill>
                  <a:srgbClr val="010202"/>
                </a:solidFill>
                <a:latin typeface="Times New Roman"/>
                <a:cs typeface="Times New Roman"/>
              </a:rPr>
              <a:t> </a:t>
            </a:r>
            <a:r>
              <a:rPr dirty="0" sz="1000" spc="-5">
                <a:solidFill>
                  <a:srgbClr val="010202"/>
                </a:solidFill>
                <a:latin typeface="Times New Roman"/>
                <a:cs typeface="Times New Roman"/>
              </a:rPr>
              <a:t>mole</a:t>
            </a:r>
            <a:r>
              <a:rPr dirty="0" sz="1000" spc="85">
                <a:solidFill>
                  <a:srgbClr val="010202"/>
                </a:solidFill>
                <a:latin typeface="Times New Roman"/>
                <a:cs typeface="Times New Roman"/>
              </a:rPr>
              <a:t> </a:t>
            </a:r>
            <a:r>
              <a:rPr dirty="0" sz="1000" spc="-5">
                <a:solidFill>
                  <a:srgbClr val="010202"/>
                </a:solidFill>
                <a:latin typeface="Times New Roman"/>
                <a:cs typeface="Times New Roman"/>
              </a:rPr>
              <a:t>of</a:t>
            </a:r>
            <a:r>
              <a:rPr dirty="0" sz="1000" spc="80">
                <a:solidFill>
                  <a:srgbClr val="010202"/>
                </a:solidFill>
                <a:latin typeface="Times New Roman"/>
                <a:cs typeface="Times New Roman"/>
              </a:rPr>
              <a:t> </a:t>
            </a:r>
            <a:r>
              <a:rPr dirty="0" sz="1000" spc="-5">
                <a:solidFill>
                  <a:srgbClr val="010202"/>
                </a:solidFill>
                <a:latin typeface="Times New Roman"/>
                <a:cs typeface="Times New Roman"/>
              </a:rPr>
              <a:t>solid,</a:t>
            </a:r>
            <a:r>
              <a:rPr dirty="0" sz="1000" spc="85">
                <a:solidFill>
                  <a:srgbClr val="010202"/>
                </a:solidFill>
                <a:latin typeface="Times New Roman"/>
                <a:cs typeface="Times New Roman"/>
              </a:rPr>
              <a:t> </a:t>
            </a:r>
            <a:r>
              <a:rPr dirty="0" sz="1000" spc="-5">
                <a:solidFill>
                  <a:srgbClr val="010202"/>
                </a:solidFill>
                <a:latin typeface="Times New Roman"/>
                <a:cs typeface="Times New Roman"/>
              </a:rPr>
              <a:t>is</a:t>
            </a:r>
            <a:r>
              <a:rPr dirty="0" sz="1000" spc="80">
                <a:solidFill>
                  <a:srgbClr val="010202"/>
                </a:solidFill>
                <a:latin typeface="Times New Roman"/>
                <a:cs typeface="Times New Roman"/>
              </a:rPr>
              <a:t> </a:t>
            </a:r>
            <a:r>
              <a:rPr dirty="0" sz="1000" spc="-5">
                <a:solidFill>
                  <a:srgbClr val="010202"/>
                </a:solidFill>
                <a:latin typeface="Times New Roman"/>
                <a:cs typeface="Times New Roman"/>
              </a:rPr>
              <a:t>always positive. The</a:t>
            </a:r>
            <a:r>
              <a:rPr dirty="0" sz="1000" spc="-10">
                <a:solidFill>
                  <a:srgbClr val="010202"/>
                </a:solidFill>
                <a:latin typeface="Times New Roman"/>
                <a:cs typeface="Times New Roman"/>
              </a:rPr>
              <a:t> </a:t>
            </a:r>
            <a:r>
              <a:rPr dirty="0" sz="1000" spc="-5">
                <a:solidFill>
                  <a:srgbClr val="010202"/>
                </a:solidFill>
                <a:latin typeface="Times New Roman"/>
                <a:cs typeface="Times New Roman"/>
              </a:rPr>
              <a:t>general Eq. (6.9) can be</a:t>
            </a:r>
            <a:r>
              <a:rPr dirty="0" sz="1000" spc="-10">
                <a:solidFill>
                  <a:srgbClr val="010202"/>
                </a:solidFill>
                <a:latin typeface="Times New Roman"/>
                <a:cs typeface="Times New Roman"/>
              </a:rPr>
              <a:t> </a:t>
            </a:r>
            <a:r>
              <a:rPr dirty="0" sz="1000" spc="-5">
                <a:solidFill>
                  <a:srgbClr val="010202"/>
                </a:solidFill>
                <a:latin typeface="Times New Roman"/>
                <a:cs typeface="Times New Roman"/>
              </a:rPr>
              <a:t>obtained as follows:</a:t>
            </a:r>
            <a:endParaRPr sz="1000">
              <a:latin typeface="Times New Roman"/>
              <a:cs typeface="Times New Roman"/>
            </a:endParaRPr>
          </a:p>
        </p:txBody>
      </p:sp>
      <p:sp>
        <p:nvSpPr>
          <p:cNvPr id="5" name="object 5"/>
          <p:cNvSpPr/>
          <p:nvPr/>
        </p:nvSpPr>
        <p:spPr>
          <a:xfrm>
            <a:off x="1890179" y="6875995"/>
            <a:ext cx="1714499" cy="819150"/>
          </a:xfrm>
          <a:prstGeom prst="rect">
            <a:avLst/>
          </a:prstGeom>
          <a:blipFill>
            <a:blip r:embed="rId3" cstate="print"/>
            <a:stretch>
              <a:fillRect/>
            </a:stretch>
          </a:blipFill>
        </p:spPr>
        <p:txBody>
          <a:bodyPr wrap="square" lIns="0" tIns="0" rIns="0" bIns="0" rtlCol="0"/>
          <a:lstStyle/>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444500" y="403099"/>
            <a:ext cx="2850515"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231F20"/>
                </a:solidFill>
                <a:latin typeface="Times New Roman"/>
                <a:cs typeface="Times New Roman"/>
              </a:rPr>
              <a:t>126 </a:t>
            </a:r>
            <a:r>
              <a:rPr dirty="0" sz="1000" spc="-5" i="1">
                <a:solidFill>
                  <a:srgbClr val="231F20"/>
                </a:solidFill>
                <a:latin typeface="Times New Roman"/>
                <a:cs typeface="Times New Roman"/>
              </a:rPr>
              <a:t>Introduction </a:t>
            </a:r>
            <a:r>
              <a:rPr dirty="0" sz="1000" i="1">
                <a:solidFill>
                  <a:srgbClr val="231F20"/>
                </a:solidFill>
                <a:latin typeface="Times New Roman"/>
                <a:cs typeface="Times New Roman"/>
              </a:rPr>
              <a:t>to the Thermodynamics of</a:t>
            </a:r>
            <a:r>
              <a:rPr dirty="0" sz="1000" spc="-100" i="1">
                <a:solidFill>
                  <a:srgbClr val="231F20"/>
                </a:solidFill>
                <a:latin typeface="Times New Roman"/>
                <a:cs typeface="Times New Roman"/>
              </a:rPr>
              <a:t> </a:t>
            </a:r>
            <a:r>
              <a:rPr dirty="0" sz="1000" i="1">
                <a:solidFill>
                  <a:srgbClr val="231F20"/>
                </a:solidFill>
                <a:latin typeface="Times New Roman"/>
                <a:cs typeface="Times New Roman"/>
              </a:rPr>
              <a:t>Materials</a:t>
            </a:r>
            <a:endParaRPr sz="1000">
              <a:latin typeface="Times New Roman"/>
              <a:cs typeface="Times New Roman"/>
            </a:endParaRPr>
          </a:p>
        </p:txBody>
      </p:sp>
      <p:sp>
        <p:nvSpPr>
          <p:cNvPr id="3" name="object 3"/>
          <p:cNvSpPr/>
          <p:nvPr/>
        </p:nvSpPr>
        <p:spPr>
          <a:xfrm>
            <a:off x="1441450" y="713105"/>
            <a:ext cx="2171700" cy="409575"/>
          </a:xfrm>
          <a:prstGeom prst="rect">
            <a:avLst/>
          </a:prstGeom>
          <a:blipFill>
            <a:blip r:embed="rId2" cstate="print"/>
            <a:stretch>
              <a:fillRect/>
            </a:stretch>
          </a:blipFill>
        </p:spPr>
        <p:txBody>
          <a:bodyPr wrap="square" lIns="0" tIns="0" rIns="0" bIns="0" rtlCol="0"/>
          <a:lstStyle/>
          <a:p/>
        </p:txBody>
      </p:sp>
      <p:sp>
        <p:nvSpPr>
          <p:cNvPr id="4" name="object 4"/>
          <p:cNvSpPr/>
          <p:nvPr/>
        </p:nvSpPr>
        <p:spPr>
          <a:xfrm>
            <a:off x="1946275" y="6196965"/>
            <a:ext cx="1171575" cy="447675"/>
          </a:xfrm>
          <a:prstGeom prst="rect">
            <a:avLst/>
          </a:prstGeom>
          <a:blipFill>
            <a:blip r:embed="rId3" cstate="print"/>
            <a:stretch>
              <a:fillRect/>
            </a:stretch>
          </a:blipFill>
        </p:spPr>
        <p:txBody>
          <a:bodyPr wrap="square" lIns="0" tIns="0" rIns="0" bIns="0" rtlCol="0"/>
          <a:lstStyle/>
          <a:p/>
        </p:txBody>
      </p:sp>
      <p:sp>
        <p:nvSpPr>
          <p:cNvPr id="5" name="object 5"/>
          <p:cNvSpPr txBox="1"/>
          <p:nvPr/>
        </p:nvSpPr>
        <p:spPr>
          <a:xfrm>
            <a:off x="368045" y="830580"/>
            <a:ext cx="4751705" cy="5661660"/>
          </a:xfrm>
          <a:prstGeom prst="rect">
            <a:avLst/>
          </a:prstGeom>
        </p:spPr>
        <p:txBody>
          <a:bodyPr wrap="square" lIns="0" tIns="12700" rIns="0" bIns="0" rtlCol="0" vert="horz">
            <a:spAutoFit/>
          </a:bodyPr>
          <a:lstStyle/>
          <a:p>
            <a:pPr marL="4366260">
              <a:lnSpc>
                <a:spcPct val="100000"/>
              </a:lnSpc>
              <a:spcBef>
                <a:spcPts val="100"/>
              </a:spcBef>
            </a:pPr>
            <a:r>
              <a:rPr dirty="0" sz="1000">
                <a:solidFill>
                  <a:srgbClr val="010202"/>
                </a:solidFill>
                <a:latin typeface="Times New Roman"/>
                <a:cs typeface="Times New Roman"/>
              </a:rPr>
              <a:t>(6.1)</a:t>
            </a:r>
            <a:endParaRPr sz="1000">
              <a:latin typeface="Times New Roman"/>
              <a:cs typeface="Times New Roman"/>
            </a:endParaRPr>
          </a:p>
          <a:p>
            <a:pPr>
              <a:lnSpc>
                <a:spcPct val="100000"/>
              </a:lnSpc>
            </a:pPr>
            <a:endParaRPr sz="1100">
              <a:latin typeface="Times New Roman"/>
              <a:cs typeface="Times New Roman"/>
            </a:endParaRPr>
          </a:p>
          <a:p>
            <a:pPr>
              <a:lnSpc>
                <a:spcPct val="100000"/>
              </a:lnSpc>
              <a:spcBef>
                <a:spcPts val="50"/>
              </a:spcBef>
            </a:pPr>
            <a:endParaRPr sz="1200">
              <a:latin typeface="Times New Roman"/>
              <a:cs typeface="Times New Roman"/>
            </a:endParaRPr>
          </a:p>
          <a:p>
            <a:pPr algn="just" marL="89535" indent="-635">
              <a:lnSpc>
                <a:spcPct val="100000"/>
              </a:lnSpc>
            </a:pPr>
            <a:r>
              <a:rPr dirty="0" sz="1000">
                <a:solidFill>
                  <a:srgbClr val="010202"/>
                </a:solidFill>
                <a:latin typeface="Times New Roman"/>
                <a:cs typeface="Times New Roman"/>
              </a:rPr>
              <a:t>from which it is seen that a knowledge of the variation of </a:t>
            </a:r>
            <a:r>
              <a:rPr dirty="0" sz="1000" i="1">
                <a:solidFill>
                  <a:srgbClr val="010202"/>
                </a:solidFill>
                <a:latin typeface="Times New Roman"/>
                <a:cs typeface="Times New Roman"/>
              </a:rPr>
              <a:t>C</a:t>
            </a:r>
            <a:r>
              <a:rPr dirty="0" baseline="-33333" sz="1125" i="1">
                <a:solidFill>
                  <a:srgbClr val="010202"/>
                </a:solidFill>
                <a:latin typeface="Times New Roman"/>
                <a:cs typeface="Times New Roman"/>
              </a:rPr>
              <a:t>p  </a:t>
            </a:r>
            <a:r>
              <a:rPr dirty="0" sz="1000">
                <a:solidFill>
                  <a:srgbClr val="010202"/>
                </a:solidFill>
                <a:latin typeface="Times New Roman"/>
                <a:cs typeface="Times New Roman"/>
              </a:rPr>
              <a:t>with temperature is</a:t>
            </a:r>
            <a:r>
              <a:rPr dirty="0" sz="1000" spc="40">
                <a:solidFill>
                  <a:srgbClr val="010202"/>
                </a:solidFill>
                <a:latin typeface="Times New Roman"/>
                <a:cs typeface="Times New Roman"/>
              </a:rPr>
              <a:t> </a:t>
            </a:r>
            <a:r>
              <a:rPr dirty="0" sz="1000" spc="-5">
                <a:solidFill>
                  <a:srgbClr val="010202"/>
                </a:solidFill>
                <a:latin typeface="Times New Roman"/>
                <a:cs typeface="Times New Roman"/>
              </a:rPr>
              <a:t>required</a:t>
            </a:r>
            <a:endParaRPr sz="1000">
              <a:latin typeface="Times New Roman"/>
              <a:cs typeface="Times New Roman"/>
            </a:endParaRPr>
          </a:p>
          <a:p>
            <a:pPr algn="just" marL="88900" marR="81280">
              <a:lnSpc>
                <a:spcPct val="100000"/>
              </a:lnSpc>
              <a:spcBef>
                <a:spcPts val="370"/>
              </a:spcBef>
            </a:pPr>
            <a:r>
              <a:rPr dirty="0" sz="1000">
                <a:solidFill>
                  <a:srgbClr val="010202"/>
                </a:solidFill>
                <a:latin typeface="Times New Roman"/>
                <a:cs typeface="Times New Roman"/>
              </a:rPr>
              <a:t>for determination of the temperature dependence of </a:t>
            </a:r>
            <a:r>
              <a:rPr dirty="0" sz="1000" spc="-10">
                <a:solidFill>
                  <a:srgbClr val="010202"/>
                </a:solidFill>
                <a:latin typeface="Times New Roman"/>
                <a:cs typeface="Times New Roman"/>
              </a:rPr>
              <a:t>enthalpy, </a:t>
            </a:r>
            <a:r>
              <a:rPr dirty="0" sz="1000">
                <a:solidFill>
                  <a:srgbClr val="010202"/>
                </a:solidFill>
                <a:latin typeface="Times New Roman"/>
                <a:cs typeface="Times New Roman"/>
              </a:rPr>
              <a:t>and, as will be seen, for the  </a:t>
            </a:r>
            <a:r>
              <a:rPr dirty="0" sz="1000" spc="-5">
                <a:solidFill>
                  <a:srgbClr val="010202"/>
                </a:solidFill>
                <a:latin typeface="Times New Roman"/>
                <a:cs typeface="Times New Roman"/>
              </a:rPr>
              <a:t>determination of the temperature dependence of </a:t>
            </a:r>
            <a:r>
              <a:rPr dirty="0" sz="1000" spc="-15">
                <a:solidFill>
                  <a:srgbClr val="010202"/>
                </a:solidFill>
                <a:latin typeface="Times New Roman"/>
                <a:cs typeface="Times New Roman"/>
              </a:rPr>
              <a:t>entropy. Similarly, </a:t>
            </a:r>
            <a:r>
              <a:rPr dirty="0" sz="1000" spc="-5">
                <a:solidFill>
                  <a:srgbClr val="010202"/>
                </a:solidFill>
                <a:latin typeface="Times New Roman"/>
                <a:cs typeface="Times New Roman"/>
              </a:rPr>
              <a:t>integration of Eq.  </a:t>
            </a:r>
            <a:r>
              <a:rPr dirty="0" sz="1000">
                <a:solidFill>
                  <a:srgbClr val="010202"/>
                </a:solidFill>
                <a:latin typeface="Times New Roman"/>
                <a:cs typeface="Times New Roman"/>
              </a:rPr>
              <a:t>(2.6a) between </a:t>
            </a:r>
            <a:r>
              <a:rPr dirty="0" sz="1000" spc="-5" i="1">
                <a:solidFill>
                  <a:srgbClr val="010202"/>
                </a:solidFill>
                <a:latin typeface="Times New Roman"/>
                <a:cs typeface="Times New Roman"/>
              </a:rPr>
              <a:t>T</a:t>
            </a:r>
            <a:r>
              <a:rPr dirty="0" baseline="-33333" sz="1125" spc="-7">
                <a:solidFill>
                  <a:srgbClr val="010202"/>
                </a:solidFill>
                <a:latin typeface="Times New Roman"/>
                <a:cs typeface="Times New Roman"/>
              </a:rPr>
              <a:t>2  </a:t>
            </a:r>
            <a:r>
              <a:rPr dirty="0" sz="1000">
                <a:solidFill>
                  <a:srgbClr val="010202"/>
                </a:solidFill>
                <a:latin typeface="Times New Roman"/>
                <a:cs typeface="Times New Roman"/>
              </a:rPr>
              <a:t>and </a:t>
            </a:r>
            <a:r>
              <a:rPr dirty="0" sz="1000" spc="-5" i="1">
                <a:solidFill>
                  <a:srgbClr val="010202"/>
                </a:solidFill>
                <a:latin typeface="Times New Roman"/>
                <a:cs typeface="Times New Roman"/>
              </a:rPr>
              <a:t>T</a:t>
            </a:r>
            <a:r>
              <a:rPr dirty="0" baseline="-33333" sz="1125" spc="-7">
                <a:solidFill>
                  <a:srgbClr val="010202"/>
                </a:solidFill>
                <a:latin typeface="Times New Roman"/>
                <a:cs typeface="Times New Roman"/>
              </a:rPr>
              <a:t>1  </a:t>
            </a:r>
            <a:r>
              <a:rPr dirty="0" sz="1000">
                <a:solidFill>
                  <a:srgbClr val="010202"/>
                </a:solidFill>
                <a:latin typeface="Times New Roman"/>
                <a:cs typeface="Times New Roman"/>
              </a:rPr>
              <a:t>at constant volume </a:t>
            </a:r>
            <a:r>
              <a:rPr dirty="0" sz="1000" spc="-5">
                <a:solidFill>
                  <a:srgbClr val="010202"/>
                </a:solidFill>
                <a:latin typeface="Times New Roman"/>
                <a:cs typeface="Times New Roman"/>
              </a:rPr>
              <a:t>shows </a:t>
            </a:r>
            <a:r>
              <a:rPr dirty="0" sz="1000">
                <a:solidFill>
                  <a:srgbClr val="010202"/>
                </a:solidFill>
                <a:latin typeface="Times New Roman"/>
                <a:cs typeface="Times New Roman"/>
              </a:rPr>
              <a:t>that knowledge of the variation of</a:t>
            </a:r>
            <a:r>
              <a:rPr dirty="0" sz="1000" spc="60">
                <a:solidFill>
                  <a:srgbClr val="010202"/>
                </a:solidFill>
                <a:latin typeface="Times New Roman"/>
                <a:cs typeface="Times New Roman"/>
              </a:rPr>
              <a:t> </a:t>
            </a:r>
            <a:r>
              <a:rPr dirty="0" sz="1000" i="1">
                <a:solidFill>
                  <a:srgbClr val="010202"/>
                </a:solidFill>
                <a:latin typeface="Times New Roman"/>
                <a:cs typeface="Times New Roman"/>
              </a:rPr>
              <a:t>C</a:t>
            </a:r>
            <a:r>
              <a:rPr dirty="0" baseline="-33333" sz="1125" i="1">
                <a:solidFill>
                  <a:srgbClr val="010202"/>
                </a:solidFill>
                <a:latin typeface="Times New Roman"/>
                <a:cs typeface="Times New Roman"/>
              </a:rPr>
              <a:t>v</a:t>
            </a:r>
            <a:endParaRPr baseline="-33333" sz="1125">
              <a:latin typeface="Times New Roman"/>
              <a:cs typeface="Times New Roman"/>
            </a:endParaRPr>
          </a:p>
          <a:p>
            <a:pPr algn="just" marL="88900" marR="81915">
              <a:lnSpc>
                <a:spcPct val="100000"/>
              </a:lnSpc>
              <a:spcBef>
                <a:spcPts val="370"/>
              </a:spcBef>
            </a:pPr>
            <a:r>
              <a:rPr dirty="0" sz="1000" spc="-5">
                <a:solidFill>
                  <a:srgbClr val="010202"/>
                </a:solidFill>
                <a:latin typeface="Times New Roman"/>
                <a:cs typeface="Times New Roman"/>
              </a:rPr>
              <a:t>with temperature is required for determination of the temperature dependence of internal  </a:t>
            </a:r>
            <a:r>
              <a:rPr dirty="0" sz="1000" spc="-15">
                <a:solidFill>
                  <a:srgbClr val="010202"/>
                </a:solidFill>
                <a:latin typeface="Times New Roman"/>
                <a:cs typeface="Times New Roman"/>
              </a:rPr>
              <a:t>energy.</a:t>
            </a:r>
            <a:endParaRPr sz="1000">
              <a:latin typeface="Times New Roman"/>
              <a:cs typeface="Times New Roman"/>
            </a:endParaRPr>
          </a:p>
          <a:p>
            <a:pPr>
              <a:lnSpc>
                <a:spcPct val="100000"/>
              </a:lnSpc>
            </a:pPr>
            <a:endParaRPr sz="1100">
              <a:latin typeface="Times New Roman"/>
              <a:cs typeface="Times New Roman"/>
            </a:endParaRPr>
          </a:p>
          <a:p>
            <a:pPr>
              <a:lnSpc>
                <a:spcPct val="100000"/>
              </a:lnSpc>
              <a:spcBef>
                <a:spcPts val="5"/>
              </a:spcBef>
            </a:pPr>
            <a:endParaRPr sz="1000">
              <a:latin typeface="Times New Roman"/>
              <a:cs typeface="Times New Roman"/>
            </a:endParaRPr>
          </a:p>
          <a:p>
            <a:pPr marL="536575">
              <a:lnSpc>
                <a:spcPct val="100000"/>
              </a:lnSpc>
            </a:pPr>
            <a:r>
              <a:rPr dirty="0" sz="1000" b="1">
                <a:solidFill>
                  <a:srgbClr val="010202"/>
                </a:solidFill>
                <a:latin typeface="Times New Roman"/>
                <a:cs typeface="Times New Roman"/>
              </a:rPr>
              <a:t>6.2 THEORETICAL </a:t>
            </a:r>
            <a:r>
              <a:rPr dirty="0" sz="1000" spc="-10" b="1">
                <a:solidFill>
                  <a:srgbClr val="010202"/>
                </a:solidFill>
                <a:latin typeface="Times New Roman"/>
                <a:cs typeface="Times New Roman"/>
              </a:rPr>
              <a:t>CALCULATION </a:t>
            </a:r>
            <a:r>
              <a:rPr dirty="0" sz="1000" b="1">
                <a:solidFill>
                  <a:srgbClr val="010202"/>
                </a:solidFill>
                <a:latin typeface="Times New Roman"/>
                <a:cs typeface="Times New Roman"/>
              </a:rPr>
              <a:t>OF THE </a:t>
            </a:r>
            <a:r>
              <a:rPr dirty="0" sz="1000" spc="-20" b="1">
                <a:solidFill>
                  <a:srgbClr val="010202"/>
                </a:solidFill>
                <a:latin typeface="Times New Roman"/>
                <a:cs typeface="Times New Roman"/>
              </a:rPr>
              <a:t>HEAT</a:t>
            </a:r>
            <a:r>
              <a:rPr dirty="0" sz="1000" spc="-120" b="1">
                <a:solidFill>
                  <a:srgbClr val="010202"/>
                </a:solidFill>
                <a:latin typeface="Times New Roman"/>
                <a:cs typeface="Times New Roman"/>
              </a:rPr>
              <a:t> </a:t>
            </a:r>
            <a:r>
              <a:rPr dirty="0" sz="1000" spc="-10" b="1">
                <a:solidFill>
                  <a:srgbClr val="010202"/>
                </a:solidFill>
                <a:latin typeface="Times New Roman"/>
                <a:cs typeface="Times New Roman"/>
              </a:rPr>
              <a:t>CAPACITY</a:t>
            </a:r>
            <a:endParaRPr sz="1000">
              <a:latin typeface="Times New Roman"/>
              <a:cs typeface="Times New Roman"/>
            </a:endParaRPr>
          </a:p>
          <a:p>
            <a:pPr>
              <a:lnSpc>
                <a:spcPct val="100000"/>
              </a:lnSpc>
              <a:spcBef>
                <a:spcPts val="15"/>
              </a:spcBef>
            </a:pPr>
            <a:endParaRPr sz="1050">
              <a:latin typeface="Times New Roman"/>
              <a:cs typeface="Times New Roman"/>
            </a:endParaRPr>
          </a:p>
          <a:p>
            <a:pPr algn="just" marL="87630" marR="80010">
              <a:lnSpc>
                <a:spcPct val="100000"/>
              </a:lnSpc>
            </a:pPr>
            <a:r>
              <a:rPr dirty="0" sz="1000" spc="-5">
                <a:solidFill>
                  <a:srgbClr val="010202"/>
                </a:solidFill>
                <a:latin typeface="Times New Roman"/>
                <a:cs typeface="Times New Roman"/>
              </a:rPr>
              <a:t>As </a:t>
            </a:r>
            <a:r>
              <a:rPr dirty="0" sz="1000">
                <a:solidFill>
                  <a:srgbClr val="010202"/>
                </a:solidFill>
                <a:latin typeface="Times New Roman"/>
                <a:cs typeface="Times New Roman"/>
              </a:rPr>
              <a:t>a </a:t>
            </a:r>
            <a:r>
              <a:rPr dirty="0" sz="1000" spc="-5">
                <a:solidFill>
                  <a:srgbClr val="010202"/>
                </a:solidFill>
                <a:latin typeface="Times New Roman"/>
                <a:cs typeface="Times New Roman"/>
              </a:rPr>
              <a:t>result of experimental measurement, Dulong and Petit introduced an empirical rule  </a:t>
            </a:r>
            <a:r>
              <a:rPr dirty="0" sz="1000">
                <a:solidFill>
                  <a:srgbClr val="010202"/>
                </a:solidFill>
                <a:latin typeface="Times New Roman"/>
                <a:cs typeface="Times New Roman"/>
              </a:rPr>
              <a:t>in 1819 which states that the molar heat capacities of all solid elements have the value  </a:t>
            </a:r>
            <a:r>
              <a:rPr dirty="0" sz="1000" spc="-5">
                <a:solidFill>
                  <a:srgbClr val="010202"/>
                </a:solidFill>
                <a:latin typeface="Times New Roman"/>
                <a:cs typeface="Times New Roman"/>
              </a:rPr>
              <a:t>3</a:t>
            </a:r>
            <a:r>
              <a:rPr dirty="0" sz="1000" spc="-5" i="1">
                <a:solidFill>
                  <a:srgbClr val="010202"/>
                </a:solidFill>
                <a:latin typeface="Times New Roman"/>
                <a:cs typeface="Times New Roman"/>
              </a:rPr>
              <a:t>R</a:t>
            </a:r>
            <a:r>
              <a:rPr dirty="0" sz="1000" spc="-5">
                <a:solidFill>
                  <a:srgbClr val="010202"/>
                </a:solidFill>
                <a:latin typeface="Times New Roman"/>
                <a:cs typeface="Times New Roman"/>
              </a:rPr>
              <a:t>(=24.9 J/K), and, in 1865, Kopp introduced </a:t>
            </a:r>
            <a:r>
              <a:rPr dirty="0" sz="1000">
                <a:solidFill>
                  <a:srgbClr val="010202"/>
                </a:solidFill>
                <a:latin typeface="Times New Roman"/>
                <a:cs typeface="Times New Roman"/>
              </a:rPr>
              <a:t>a </a:t>
            </a:r>
            <a:r>
              <a:rPr dirty="0" sz="1000" spc="-5">
                <a:solidFill>
                  <a:srgbClr val="010202"/>
                </a:solidFill>
                <a:latin typeface="Times New Roman"/>
                <a:cs typeface="Times New Roman"/>
              </a:rPr>
              <a:t>rule which states that, at ordinary  temperatures, the molar heat capacity of </a:t>
            </a:r>
            <a:r>
              <a:rPr dirty="0" sz="1000">
                <a:solidFill>
                  <a:srgbClr val="010202"/>
                </a:solidFill>
                <a:latin typeface="Times New Roman"/>
                <a:cs typeface="Times New Roman"/>
              </a:rPr>
              <a:t>a </a:t>
            </a:r>
            <a:r>
              <a:rPr dirty="0" sz="1000" spc="-5">
                <a:solidFill>
                  <a:srgbClr val="010202"/>
                </a:solidFill>
                <a:latin typeface="Times New Roman"/>
                <a:cs typeface="Times New Roman"/>
              </a:rPr>
              <a:t>solid chemical compound is approximately  </a:t>
            </a:r>
            <a:r>
              <a:rPr dirty="0" sz="1000">
                <a:solidFill>
                  <a:srgbClr val="010202"/>
                </a:solidFill>
                <a:latin typeface="Times New Roman"/>
                <a:cs typeface="Times New Roman"/>
              </a:rPr>
              <a:t>equal to the </a:t>
            </a:r>
            <a:r>
              <a:rPr dirty="0" sz="1000" spc="-5">
                <a:solidFill>
                  <a:srgbClr val="010202"/>
                </a:solidFill>
                <a:latin typeface="Times New Roman"/>
                <a:cs typeface="Times New Roman"/>
              </a:rPr>
              <a:t>sum </a:t>
            </a:r>
            <a:r>
              <a:rPr dirty="0" sz="1000">
                <a:solidFill>
                  <a:srgbClr val="010202"/>
                </a:solidFill>
                <a:latin typeface="Times New Roman"/>
                <a:cs typeface="Times New Roman"/>
              </a:rPr>
              <a:t>of molar heat capacities of its constituent chemical elements. Although  the molar heat capacities of most elements at room temperature have values which are  very close to </a:t>
            </a:r>
            <a:r>
              <a:rPr dirty="0" sz="1000" spc="-5">
                <a:solidFill>
                  <a:srgbClr val="010202"/>
                </a:solidFill>
                <a:latin typeface="Times New Roman"/>
                <a:cs typeface="Times New Roman"/>
              </a:rPr>
              <a:t>3</a:t>
            </a:r>
            <a:r>
              <a:rPr dirty="0" sz="1000" spc="-5" i="1">
                <a:solidFill>
                  <a:srgbClr val="010202"/>
                </a:solidFill>
                <a:latin typeface="Times New Roman"/>
                <a:cs typeface="Times New Roman"/>
              </a:rPr>
              <a:t>R, </a:t>
            </a:r>
            <a:r>
              <a:rPr dirty="0" sz="1000" spc="-5">
                <a:solidFill>
                  <a:srgbClr val="010202"/>
                </a:solidFill>
                <a:latin typeface="Times New Roman"/>
                <a:cs typeface="Times New Roman"/>
              </a:rPr>
              <a:t>subsequent experimental measurement shows that heat capacity usually  </a:t>
            </a:r>
            <a:r>
              <a:rPr dirty="0" sz="1000">
                <a:solidFill>
                  <a:srgbClr val="010202"/>
                </a:solidFill>
                <a:latin typeface="Times New Roman"/>
                <a:cs typeface="Times New Roman"/>
              </a:rPr>
              <a:t>increases with increasing temperature and can have values significantly lower than </a:t>
            </a:r>
            <a:r>
              <a:rPr dirty="0" sz="1000" spc="-5">
                <a:solidFill>
                  <a:srgbClr val="010202"/>
                </a:solidFill>
                <a:latin typeface="Times New Roman"/>
                <a:cs typeface="Times New Roman"/>
              </a:rPr>
              <a:t>3</a:t>
            </a:r>
            <a:r>
              <a:rPr dirty="0" sz="1000" spc="-5" i="1">
                <a:solidFill>
                  <a:srgbClr val="010202"/>
                </a:solidFill>
                <a:latin typeface="Times New Roman"/>
                <a:cs typeface="Times New Roman"/>
              </a:rPr>
              <a:t>R </a:t>
            </a:r>
            <a:r>
              <a:rPr dirty="0" sz="1000">
                <a:solidFill>
                  <a:srgbClr val="010202"/>
                </a:solidFill>
                <a:latin typeface="Times New Roman"/>
                <a:cs typeface="Times New Roman"/>
              </a:rPr>
              <a:t>at  low temperatures. Fig. 6.1 </a:t>
            </a:r>
            <a:r>
              <a:rPr dirty="0" sz="1000" spc="-5">
                <a:solidFill>
                  <a:srgbClr val="010202"/>
                </a:solidFill>
                <a:latin typeface="Times New Roman"/>
                <a:cs typeface="Times New Roman"/>
              </a:rPr>
              <a:t>shows </a:t>
            </a:r>
            <a:r>
              <a:rPr dirty="0" sz="1000">
                <a:solidFill>
                  <a:srgbClr val="010202"/>
                </a:solidFill>
                <a:latin typeface="Times New Roman"/>
                <a:cs typeface="Times New Roman"/>
              </a:rPr>
              <a:t>that, although lead and copper closely obey Dulong </a:t>
            </a:r>
            <a:r>
              <a:rPr dirty="0" sz="1000" spc="-5">
                <a:solidFill>
                  <a:srgbClr val="010202"/>
                </a:solidFill>
                <a:latin typeface="Times New Roman"/>
                <a:cs typeface="Times New Roman"/>
              </a:rPr>
              <a:t>and  </a:t>
            </a:r>
            <a:r>
              <a:rPr dirty="0" sz="1000" spc="-10">
                <a:solidFill>
                  <a:srgbClr val="010202"/>
                </a:solidFill>
                <a:latin typeface="Times New Roman"/>
                <a:cs typeface="Times New Roman"/>
              </a:rPr>
              <a:t>Petit’s </a:t>
            </a:r>
            <a:r>
              <a:rPr dirty="0" sz="1000">
                <a:solidFill>
                  <a:srgbClr val="010202"/>
                </a:solidFill>
                <a:latin typeface="Times New Roman"/>
                <a:cs typeface="Times New Roman"/>
              </a:rPr>
              <a:t>rule at room temperature, the constant-volume heat capacities of silicon </a:t>
            </a:r>
            <a:r>
              <a:rPr dirty="0" sz="1000" spc="-5">
                <a:solidFill>
                  <a:srgbClr val="010202"/>
                </a:solidFill>
                <a:latin typeface="Times New Roman"/>
                <a:cs typeface="Times New Roman"/>
              </a:rPr>
              <a:t>and  diamond are significantly less than 3</a:t>
            </a:r>
            <a:r>
              <a:rPr dirty="0" sz="1000" spc="-5" i="1">
                <a:solidFill>
                  <a:srgbClr val="010202"/>
                </a:solidFill>
                <a:latin typeface="Times New Roman"/>
                <a:cs typeface="Times New Roman"/>
              </a:rPr>
              <a:t>R. </a:t>
            </a:r>
            <a:r>
              <a:rPr dirty="0" sz="1000">
                <a:solidFill>
                  <a:srgbClr val="010202"/>
                </a:solidFill>
                <a:latin typeface="Times New Roman"/>
                <a:cs typeface="Times New Roman"/>
              </a:rPr>
              <a:t>Fig. 6.1 also </a:t>
            </a:r>
            <a:r>
              <a:rPr dirty="0" sz="1000" spc="-5">
                <a:solidFill>
                  <a:srgbClr val="010202"/>
                </a:solidFill>
                <a:latin typeface="Times New Roman"/>
                <a:cs typeface="Times New Roman"/>
              </a:rPr>
              <a:t>shows </a:t>
            </a:r>
            <a:r>
              <a:rPr dirty="0" sz="1000">
                <a:solidFill>
                  <a:srgbClr val="010202"/>
                </a:solidFill>
                <a:latin typeface="Times New Roman"/>
                <a:cs typeface="Times New Roman"/>
              </a:rPr>
              <a:t>the significant decrease in the  </a:t>
            </a:r>
            <a:r>
              <a:rPr dirty="0" sz="1000" spc="-5">
                <a:solidFill>
                  <a:srgbClr val="010202"/>
                </a:solidFill>
                <a:latin typeface="Times New Roman"/>
                <a:cs typeface="Times New Roman"/>
              </a:rPr>
              <a:t>heat capacities at low</a:t>
            </a:r>
            <a:r>
              <a:rPr dirty="0" sz="1000" spc="-10">
                <a:solidFill>
                  <a:srgbClr val="010202"/>
                </a:solidFill>
                <a:latin typeface="Times New Roman"/>
                <a:cs typeface="Times New Roman"/>
              </a:rPr>
              <a:t> </a:t>
            </a:r>
            <a:r>
              <a:rPr dirty="0" sz="1000" spc="-5">
                <a:solidFill>
                  <a:srgbClr val="010202"/>
                </a:solidFill>
                <a:latin typeface="Times New Roman"/>
                <a:cs typeface="Times New Roman"/>
              </a:rPr>
              <a:t>temperatures.</a:t>
            </a:r>
            <a:endParaRPr sz="1000">
              <a:latin typeface="Times New Roman"/>
              <a:cs typeface="Times New Roman"/>
            </a:endParaRPr>
          </a:p>
          <a:p>
            <a:pPr algn="just" marL="88900" marR="78105" indent="128905">
              <a:lnSpc>
                <a:spcPct val="100000"/>
              </a:lnSpc>
            </a:pPr>
            <a:r>
              <a:rPr dirty="0" sz="1000">
                <a:solidFill>
                  <a:srgbClr val="010202"/>
                </a:solidFill>
                <a:latin typeface="Times New Roman"/>
                <a:cs typeface="Times New Roman"/>
              </a:rPr>
              <a:t>Calculation of the heat capacity of a solid element, as a function of temperature, </a:t>
            </a:r>
            <a:r>
              <a:rPr dirty="0" sz="1000" spc="-5">
                <a:solidFill>
                  <a:srgbClr val="010202"/>
                </a:solidFill>
                <a:latin typeface="Times New Roman"/>
                <a:cs typeface="Times New Roman"/>
              </a:rPr>
              <a:t>was  one of the early triumphs of the quantum </a:t>
            </a:r>
            <a:r>
              <a:rPr dirty="0" sz="1000" spc="-15">
                <a:solidFill>
                  <a:srgbClr val="010202"/>
                </a:solidFill>
                <a:latin typeface="Times New Roman"/>
                <a:cs typeface="Times New Roman"/>
              </a:rPr>
              <a:t>theory. </a:t>
            </a:r>
            <a:r>
              <a:rPr dirty="0" sz="1000" spc="-5">
                <a:solidFill>
                  <a:srgbClr val="010202"/>
                </a:solidFill>
                <a:latin typeface="Times New Roman"/>
                <a:cs typeface="Times New Roman"/>
              </a:rPr>
              <a:t>The first such calculation was made in  1907 by Einstein, who considered the properties of </a:t>
            </a:r>
            <a:r>
              <a:rPr dirty="0" sz="1000">
                <a:solidFill>
                  <a:srgbClr val="010202"/>
                </a:solidFill>
                <a:latin typeface="Times New Roman"/>
                <a:cs typeface="Times New Roman"/>
              </a:rPr>
              <a:t>a </a:t>
            </a:r>
            <a:r>
              <a:rPr dirty="0" sz="1000" spc="-5">
                <a:solidFill>
                  <a:srgbClr val="010202"/>
                </a:solidFill>
                <a:latin typeface="Times New Roman"/>
                <a:cs typeface="Times New Roman"/>
              </a:rPr>
              <a:t>crystal containing </a:t>
            </a:r>
            <a:r>
              <a:rPr dirty="0" sz="1000" i="1">
                <a:solidFill>
                  <a:srgbClr val="010202"/>
                </a:solidFill>
                <a:latin typeface="Times New Roman"/>
                <a:cs typeface="Times New Roman"/>
              </a:rPr>
              <a:t>n </a:t>
            </a:r>
            <a:r>
              <a:rPr dirty="0" sz="1000">
                <a:solidFill>
                  <a:srgbClr val="010202"/>
                </a:solidFill>
                <a:latin typeface="Times New Roman"/>
                <a:cs typeface="Times New Roman"/>
              </a:rPr>
              <a:t>atoms, each </a:t>
            </a:r>
            <a:r>
              <a:rPr dirty="0" sz="1000" spc="-5">
                <a:solidFill>
                  <a:srgbClr val="010202"/>
                </a:solidFill>
                <a:latin typeface="Times New Roman"/>
                <a:cs typeface="Times New Roman"/>
              </a:rPr>
              <a:t>of  </a:t>
            </a:r>
            <a:r>
              <a:rPr dirty="0" sz="1000">
                <a:solidFill>
                  <a:srgbClr val="010202"/>
                </a:solidFill>
                <a:latin typeface="Times New Roman"/>
                <a:cs typeface="Times New Roman"/>
              </a:rPr>
              <a:t>which behaves as a harmonic oscillator </a:t>
            </a:r>
            <a:r>
              <a:rPr dirty="0" sz="1000" spc="-5">
                <a:solidFill>
                  <a:srgbClr val="010202"/>
                </a:solidFill>
                <a:latin typeface="Times New Roman"/>
                <a:cs typeface="Times New Roman"/>
              </a:rPr>
              <a:t>vibrating </a:t>
            </a:r>
            <a:r>
              <a:rPr dirty="0" sz="1000">
                <a:solidFill>
                  <a:srgbClr val="010202"/>
                </a:solidFill>
                <a:latin typeface="Times New Roman"/>
                <a:cs typeface="Times New Roman"/>
              </a:rPr>
              <a:t>independently about its lattice point. </a:t>
            </a:r>
            <a:r>
              <a:rPr dirty="0" sz="1000" spc="-5">
                <a:solidFill>
                  <a:srgbClr val="010202"/>
                </a:solidFill>
                <a:latin typeface="Times New Roman"/>
                <a:cs typeface="Times New Roman"/>
              </a:rPr>
              <a:t>As  </a:t>
            </a:r>
            <a:r>
              <a:rPr dirty="0" sz="1000">
                <a:solidFill>
                  <a:srgbClr val="010202"/>
                </a:solidFill>
                <a:latin typeface="Times New Roman"/>
                <a:cs typeface="Times New Roman"/>
              </a:rPr>
              <a:t>the behavior of each oscillator is not influenced by the behavior of its neighbors, each  oscillator vibrates with a single fixed frequency </a:t>
            </a:r>
            <a:r>
              <a:rPr dirty="0" sz="1000" spc="-40" i="1">
                <a:solidFill>
                  <a:srgbClr val="010202"/>
                </a:solidFill>
                <a:latin typeface="Times New Roman"/>
                <a:cs typeface="Times New Roman"/>
              </a:rPr>
              <a:t>v, </a:t>
            </a:r>
            <a:r>
              <a:rPr dirty="0" sz="1000">
                <a:solidFill>
                  <a:srgbClr val="010202"/>
                </a:solidFill>
                <a:latin typeface="Times New Roman"/>
                <a:cs typeface="Times New Roman"/>
              </a:rPr>
              <a:t>and a system of such oscillators is  </a:t>
            </a:r>
            <a:r>
              <a:rPr dirty="0" sz="1000" spc="-5">
                <a:solidFill>
                  <a:srgbClr val="010202"/>
                </a:solidFill>
                <a:latin typeface="Times New Roman"/>
                <a:cs typeface="Times New Roman"/>
              </a:rPr>
              <a:t>called an Einstein</a:t>
            </a:r>
            <a:r>
              <a:rPr dirty="0" sz="1000" spc="-10">
                <a:solidFill>
                  <a:srgbClr val="010202"/>
                </a:solidFill>
                <a:latin typeface="Times New Roman"/>
                <a:cs typeface="Times New Roman"/>
              </a:rPr>
              <a:t> </a:t>
            </a:r>
            <a:r>
              <a:rPr dirty="0" sz="1000" spc="-5">
                <a:solidFill>
                  <a:srgbClr val="010202"/>
                </a:solidFill>
                <a:latin typeface="Times New Roman"/>
                <a:cs typeface="Times New Roman"/>
              </a:rPr>
              <a:t>crystal.</a:t>
            </a:r>
            <a:endParaRPr sz="1000">
              <a:latin typeface="Times New Roman"/>
              <a:cs typeface="Times New Roman"/>
            </a:endParaRPr>
          </a:p>
          <a:p>
            <a:pPr algn="just" marL="216535">
              <a:lnSpc>
                <a:spcPct val="100000"/>
              </a:lnSpc>
            </a:pPr>
            <a:r>
              <a:rPr dirty="0" sz="1000" spc="-5">
                <a:solidFill>
                  <a:srgbClr val="010202"/>
                </a:solidFill>
                <a:latin typeface="Times New Roman"/>
                <a:cs typeface="Times New Roman"/>
              </a:rPr>
              <a:t>Quantum theory gives the </a:t>
            </a:r>
            <a:r>
              <a:rPr dirty="0" sz="1000" spc="-10">
                <a:solidFill>
                  <a:srgbClr val="010202"/>
                </a:solidFill>
                <a:latin typeface="Times New Roman"/>
                <a:cs typeface="Times New Roman"/>
              </a:rPr>
              <a:t>energy </a:t>
            </a:r>
            <a:r>
              <a:rPr dirty="0" sz="1000" spc="-5">
                <a:solidFill>
                  <a:srgbClr val="010202"/>
                </a:solidFill>
                <a:latin typeface="Times New Roman"/>
                <a:cs typeface="Times New Roman"/>
              </a:rPr>
              <a:t>of the ith </a:t>
            </a:r>
            <a:r>
              <a:rPr dirty="0" sz="1000" spc="-10">
                <a:solidFill>
                  <a:srgbClr val="010202"/>
                </a:solidFill>
                <a:latin typeface="Times New Roman"/>
                <a:cs typeface="Times New Roman"/>
              </a:rPr>
              <a:t>energy </a:t>
            </a:r>
            <a:r>
              <a:rPr dirty="0" sz="1000" spc="-5">
                <a:solidFill>
                  <a:srgbClr val="010202"/>
                </a:solidFill>
                <a:latin typeface="Times New Roman"/>
                <a:cs typeface="Times New Roman"/>
              </a:rPr>
              <a:t>level of </a:t>
            </a:r>
            <a:r>
              <a:rPr dirty="0" sz="1000">
                <a:solidFill>
                  <a:srgbClr val="010202"/>
                </a:solidFill>
                <a:latin typeface="Times New Roman"/>
                <a:cs typeface="Times New Roman"/>
              </a:rPr>
              <a:t>a </a:t>
            </a:r>
            <a:r>
              <a:rPr dirty="0" sz="1000" spc="-5">
                <a:solidFill>
                  <a:srgbClr val="010202"/>
                </a:solidFill>
                <a:latin typeface="Times New Roman"/>
                <a:cs typeface="Times New Roman"/>
              </a:rPr>
              <a:t>harmonic oscillator as</a:t>
            </a:r>
            <a:endParaRPr sz="1000">
              <a:latin typeface="Times New Roman"/>
              <a:cs typeface="Times New Roman"/>
            </a:endParaRPr>
          </a:p>
          <a:p>
            <a:pPr>
              <a:lnSpc>
                <a:spcPct val="100000"/>
              </a:lnSpc>
            </a:pPr>
            <a:endParaRPr sz="1100">
              <a:latin typeface="Times New Roman"/>
              <a:cs typeface="Times New Roman"/>
            </a:endParaRPr>
          </a:p>
          <a:p>
            <a:pPr>
              <a:lnSpc>
                <a:spcPct val="100000"/>
              </a:lnSpc>
              <a:spcBef>
                <a:spcPts val="30"/>
              </a:spcBef>
            </a:pPr>
            <a:endParaRPr sz="1050">
              <a:latin typeface="Times New Roman"/>
              <a:cs typeface="Times New Roman"/>
            </a:endParaRPr>
          </a:p>
          <a:p>
            <a:pPr marL="4366260">
              <a:lnSpc>
                <a:spcPct val="100000"/>
              </a:lnSpc>
            </a:pPr>
            <a:r>
              <a:rPr dirty="0" sz="1000">
                <a:solidFill>
                  <a:srgbClr val="010202"/>
                </a:solidFill>
                <a:latin typeface="Times New Roman"/>
                <a:cs typeface="Times New Roman"/>
              </a:rPr>
              <a:t>(6.2)</a:t>
            </a:r>
            <a:endParaRPr sz="1000">
              <a:latin typeface="Times New Roman"/>
              <a:cs typeface="Times New Roman"/>
            </a:endParaRPr>
          </a:p>
        </p:txBody>
      </p:sp>
      <p:sp>
        <p:nvSpPr>
          <p:cNvPr id="6" name="object 6"/>
          <p:cNvSpPr txBox="1"/>
          <p:nvPr/>
        </p:nvSpPr>
        <p:spPr>
          <a:xfrm>
            <a:off x="444500" y="6847205"/>
            <a:ext cx="4598670" cy="635000"/>
          </a:xfrm>
          <a:prstGeom prst="rect">
            <a:avLst/>
          </a:prstGeom>
        </p:spPr>
        <p:txBody>
          <a:bodyPr wrap="square" lIns="0" tIns="12700" rIns="0" bIns="0" rtlCol="0" vert="horz">
            <a:spAutoFit/>
          </a:bodyPr>
          <a:lstStyle/>
          <a:p>
            <a:pPr algn="just" marL="12700" marR="5080">
              <a:lnSpc>
                <a:spcPct val="100000"/>
              </a:lnSpc>
              <a:spcBef>
                <a:spcPts val="100"/>
              </a:spcBef>
            </a:pPr>
            <a:r>
              <a:rPr dirty="0" sz="1000">
                <a:solidFill>
                  <a:srgbClr val="010202"/>
                </a:solidFill>
                <a:latin typeface="Times New Roman"/>
                <a:cs typeface="Times New Roman"/>
              </a:rPr>
              <a:t>in which </a:t>
            </a:r>
            <a:r>
              <a:rPr dirty="0" sz="1000" i="1">
                <a:solidFill>
                  <a:srgbClr val="010202"/>
                </a:solidFill>
                <a:latin typeface="Times New Roman"/>
                <a:cs typeface="Times New Roman"/>
              </a:rPr>
              <a:t>i </a:t>
            </a:r>
            <a:r>
              <a:rPr dirty="0" sz="1000">
                <a:solidFill>
                  <a:srgbClr val="010202"/>
                </a:solidFill>
                <a:latin typeface="Times New Roman"/>
                <a:cs typeface="Times New Roman"/>
              </a:rPr>
              <a:t>is an integer which has values in the range zero to </a:t>
            </a:r>
            <a:r>
              <a:rPr dirty="0" sz="1000" spc="-10">
                <a:solidFill>
                  <a:srgbClr val="010202"/>
                </a:solidFill>
                <a:latin typeface="Times New Roman"/>
                <a:cs typeface="Times New Roman"/>
              </a:rPr>
              <a:t>infinity, </a:t>
            </a:r>
            <a:r>
              <a:rPr dirty="0" sz="1000">
                <a:solidFill>
                  <a:srgbClr val="010202"/>
                </a:solidFill>
                <a:latin typeface="Times New Roman"/>
                <a:cs typeface="Times New Roman"/>
              </a:rPr>
              <a:t>and </a:t>
            </a:r>
            <a:r>
              <a:rPr dirty="0" sz="1000" i="1">
                <a:solidFill>
                  <a:srgbClr val="010202"/>
                </a:solidFill>
                <a:latin typeface="Times New Roman"/>
                <a:cs typeface="Times New Roman"/>
              </a:rPr>
              <a:t>h </a:t>
            </a:r>
            <a:r>
              <a:rPr dirty="0" sz="1000">
                <a:solidFill>
                  <a:srgbClr val="010202"/>
                </a:solidFill>
                <a:latin typeface="Times New Roman"/>
                <a:cs typeface="Times New Roman"/>
              </a:rPr>
              <a:t>is </a:t>
            </a:r>
            <a:r>
              <a:rPr dirty="0" sz="1000" spc="-10">
                <a:solidFill>
                  <a:srgbClr val="010202"/>
                </a:solidFill>
                <a:latin typeface="Times New Roman"/>
                <a:cs typeface="Times New Roman"/>
              </a:rPr>
              <a:t>Planck’s  </a:t>
            </a:r>
            <a:r>
              <a:rPr dirty="0" sz="1000">
                <a:solidFill>
                  <a:srgbClr val="010202"/>
                </a:solidFill>
                <a:latin typeface="Times New Roman"/>
                <a:cs typeface="Times New Roman"/>
              </a:rPr>
              <a:t>constant of action. </a:t>
            </a:r>
            <a:r>
              <a:rPr dirty="0" sz="1000" spc="-5">
                <a:solidFill>
                  <a:srgbClr val="010202"/>
                </a:solidFill>
                <a:latin typeface="Times New Roman"/>
                <a:cs typeface="Times New Roman"/>
              </a:rPr>
              <a:t>As </a:t>
            </a:r>
            <a:r>
              <a:rPr dirty="0" sz="1000">
                <a:solidFill>
                  <a:srgbClr val="010202"/>
                </a:solidFill>
                <a:latin typeface="Times New Roman"/>
                <a:cs typeface="Times New Roman"/>
              </a:rPr>
              <a:t>each oscillator has three degrees of freedom, i.e., can vibrate in the  </a:t>
            </a:r>
            <a:r>
              <a:rPr dirty="0" sz="1000" i="1">
                <a:solidFill>
                  <a:srgbClr val="010202"/>
                </a:solidFill>
                <a:latin typeface="Times New Roman"/>
                <a:cs typeface="Times New Roman"/>
              </a:rPr>
              <a:t>x, </a:t>
            </a:r>
            <a:r>
              <a:rPr dirty="0" sz="1000" spc="-30" i="1">
                <a:solidFill>
                  <a:srgbClr val="010202"/>
                </a:solidFill>
                <a:latin typeface="Times New Roman"/>
                <a:cs typeface="Times New Roman"/>
              </a:rPr>
              <a:t>y, </a:t>
            </a:r>
            <a:r>
              <a:rPr dirty="0" sz="1000">
                <a:solidFill>
                  <a:srgbClr val="010202"/>
                </a:solidFill>
                <a:latin typeface="Times New Roman"/>
                <a:cs typeface="Times New Roman"/>
              </a:rPr>
              <a:t>and </a:t>
            </a:r>
            <a:r>
              <a:rPr dirty="0" sz="1000" spc="-5" i="1">
                <a:solidFill>
                  <a:srgbClr val="010202"/>
                </a:solidFill>
                <a:latin typeface="Times New Roman"/>
                <a:cs typeface="Times New Roman"/>
              </a:rPr>
              <a:t>z </a:t>
            </a:r>
            <a:r>
              <a:rPr dirty="0" sz="1000">
                <a:solidFill>
                  <a:srgbClr val="010202"/>
                </a:solidFill>
                <a:latin typeface="Times New Roman"/>
                <a:cs typeface="Times New Roman"/>
              </a:rPr>
              <a:t>directions, the </a:t>
            </a:r>
            <a:r>
              <a:rPr dirty="0" sz="1000" spc="-15">
                <a:solidFill>
                  <a:srgbClr val="010202"/>
                </a:solidFill>
                <a:latin typeface="Times New Roman"/>
                <a:cs typeface="Times New Roman"/>
              </a:rPr>
              <a:t>energy, </a:t>
            </a:r>
            <a:r>
              <a:rPr dirty="0" sz="1000" spc="-5" i="1">
                <a:solidFill>
                  <a:srgbClr val="010202"/>
                </a:solidFill>
                <a:latin typeface="Times New Roman"/>
                <a:cs typeface="Times New Roman"/>
              </a:rPr>
              <a:t>U</a:t>
            </a:r>
            <a:r>
              <a:rPr dirty="0" sz="1000" spc="-5" i="1">
                <a:solidFill>
                  <a:srgbClr val="010202"/>
                </a:solidFill>
                <a:latin typeface="Symbol"/>
                <a:cs typeface="Symbol"/>
              </a:rPr>
              <a:t></a:t>
            </a:r>
            <a:r>
              <a:rPr dirty="0" sz="1000" spc="-5" i="1">
                <a:solidFill>
                  <a:srgbClr val="010202"/>
                </a:solidFill>
                <a:latin typeface="Times New Roman"/>
                <a:cs typeface="Times New Roman"/>
              </a:rPr>
              <a:t>, </a:t>
            </a:r>
            <a:r>
              <a:rPr dirty="0" sz="1000" spc="-5">
                <a:solidFill>
                  <a:srgbClr val="010202"/>
                </a:solidFill>
                <a:latin typeface="Times New Roman"/>
                <a:cs typeface="Times New Roman"/>
              </a:rPr>
              <a:t>of the Einstein crystal (which can be considered to  be </a:t>
            </a:r>
            <a:r>
              <a:rPr dirty="0" sz="1000">
                <a:solidFill>
                  <a:srgbClr val="010202"/>
                </a:solidFill>
                <a:latin typeface="Times New Roman"/>
                <a:cs typeface="Times New Roman"/>
              </a:rPr>
              <a:t>a </a:t>
            </a:r>
            <a:r>
              <a:rPr dirty="0" sz="1000" spc="-5">
                <a:solidFill>
                  <a:srgbClr val="010202"/>
                </a:solidFill>
                <a:latin typeface="Times New Roman"/>
                <a:cs typeface="Times New Roman"/>
              </a:rPr>
              <a:t>system of 3</a:t>
            </a:r>
            <a:r>
              <a:rPr dirty="0" sz="1000" spc="-5" i="1">
                <a:solidFill>
                  <a:srgbClr val="010202"/>
                </a:solidFill>
                <a:latin typeface="Times New Roman"/>
                <a:cs typeface="Times New Roman"/>
              </a:rPr>
              <a:t>n </a:t>
            </a:r>
            <a:r>
              <a:rPr dirty="0" sz="1000" spc="-5">
                <a:solidFill>
                  <a:srgbClr val="010202"/>
                </a:solidFill>
                <a:latin typeface="Times New Roman"/>
                <a:cs typeface="Times New Roman"/>
              </a:rPr>
              <a:t>linear harmonic oscillators) is given</a:t>
            </a:r>
            <a:r>
              <a:rPr dirty="0" sz="1000" spc="-15">
                <a:solidFill>
                  <a:srgbClr val="010202"/>
                </a:solidFill>
                <a:latin typeface="Times New Roman"/>
                <a:cs typeface="Times New Roman"/>
              </a:rPr>
              <a:t> </a:t>
            </a:r>
            <a:r>
              <a:rPr dirty="0" sz="1000" spc="-5">
                <a:solidFill>
                  <a:srgbClr val="010202"/>
                </a:solidFill>
                <a:latin typeface="Times New Roman"/>
                <a:cs typeface="Times New Roman"/>
              </a:rPr>
              <a:t>as</a:t>
            </a:r>
            <a:endParaRPr sz="1000">
              <a:latin typeface="Times New Roman"/>
              <a:cs typeface="Times New Roman"/>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444500" y="403099"/>
            <a:ext cx="2850515" cy="42799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231F20"/>
                </a:solidFill>
                <a:latin typeface="Times New Roman"/>
                <a:cs typeface="Times New Roman"/>
              </a:rPr>
              <a:t>144 </a:t>
            </a:r>
            <a:r>
              <a:rPr dirty="0" sz="1000" spc="-5" i="1">
                <a:solidFill>
                  <a:srgbClr val="231F20"/>
                </a:solidFill>
                <a:latin typeface="Times New Roman"/>
                <a:cs typeface="Times New Roman"/>
              </a:rPr>
              <a:t>Introduction </a:t>
            </a:r>
            <a:r>
              <a:rPr dirty="0" sz="1000" i="1">
                <a:solidFill>
                  <a:srgbClr val="231F20"/>
                </a:solidFill>
                <a:latin typeface="Times New Roman"/>
                <a:cs typeface="Times New Roman"/>
              </a:rPr>
              <a:t>to the Thermodynamics of</a:t>
            </a:r>
            <a:r>
              <a:rPr dirty="0" sz="1000" spc="-100" i="1">
                <a:solidFill>
                  <a:srgbClr val="231F20"/>
                </a:solidFill>
                <a:latin typeface="Times New Roman"/>
                <a:cs typeface="Times New Roman"/>
              </a:rPr>
              <a:t> </a:t>
            </a:r>
            <a:r>
              <a:rPr dirty="0" sz="1000" i="1">
                <a:solidFill>
                  <a:srgbClr val="231F20"/>
                </a:solidFill>
                <a:latin typeface="Times New Roman"/>
                <a:cs typeface="Times New Roman"/>
              </a:rPr>
              <a:t>Materials</a:t>
            </a:r>
            <a:endParaRPr sz="1000">
              <a:latin typeface="Times New Roman"/>
              <a:cs typeface="Times New Roman"/>
            </a:endParaRPr>
          </a:p>
          <a:p>
            <a:pPr marL="12700">
              <a:lnSpc>
                <a:spcPct val="100000"/>
              </a:lnSpc>
              <a:spcBef>
                <a:spcPts val="765"/>
              </a:spcBef>
            </a:pPr>
            <a:r>
              <a:rPr dirty="0" sz="1000">
                <a:solidFill>
                  <a:srgbClr val="010202"/>
                </a:solidFill>
                <a:latin typeface="Times New Roman"/>
                <a:cs typeface="Times New Roman"/>
              </a:rPr>
              <a:t>Subtraction</a:t>
            </a:r>
            <a:r>
              <a:rPr dirty="0" sz="1000" spc="-5">
                <a:solidFill>
                  <a:srgbClr val="010202"/>
                </a:solidFill>
                <a:latin typeface="Times New Roman"/>
                <a:cs typeface="Times New Roman"/>
              </a:rPr>
              <a:t> </a:t>
            </a:r>
            <a:r>
              <a:rPr dirty="0" sz="1000">
                <a:solidFill>
                  <a:srgbClr val="010202"/>
                </a:solidFill>
                <a:latin typeface="Times New Roman"/>
                <a:cs typeface="Times New Roman"/>
              </a:rPr>
              <a:t>gives</a:t>
            </a:r>
            <a:endParaRPr sz="1000">
              <a:latin typeface="Times New Roman"/>
              <a:cs typeface="Times New Roman"/>
            </a:endParaRPr>
          </a:p>
        </p:txBody>
      </p:sp>
      <p:sp>
        <p:nvSpPr>
          <p:cNvPr id="3" name="object 3"/>
          <p:cNvSpPr/>
          <p:nvPr/>
        </p:nvSpPr>
        <p:spPr>
          <a:xfrm>
            <a:off x="1536700" y="1005205"/>
            <a:ext cx="1981200" cy="828675"/>
          </a:xfrm>
          <a:prstGeom prst="rect">
            <a:avLst/>
          </a:prstGeom>
          <a:blipFill>
            <a:blip r:embed="rId2" cstate="print"/>
            <a:stretch>
              <a:fillRect/>
            </a:stretch>
          </a:blipFill>
        </p:spPr>
        <p:txBody>
          <a:bodyPr wrap="square" lIns="0" tIns="0" rIns="0" bIns="0" rtlCol="0"/>
          <a:lstStyle/>
          <a:p/>
        </p:txBody>
      </p:sp>
      <p:sp>
        <p:nvSpPr>
          <p:cNvPr id="4" name="object 4"/>
          <p:cNvSpPr txBox="1"/>
          <p:nvPr/>
        </p:nvSpPr>
        <p:spPr>
          <a:xfrm>
            <a:off x="444500" y="2026920"/>
            <a:ext cx="131445"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or</a:t>
            </a:r>
            <a:endParaRPr sz="1000">
              <a:latin typeface="Times New Roman"/>
              <a:cs typeface="Times New Roman"/>
            </a:endParaRPr>
          </a:p>
        </p:txBody>
      </p:sp>
      <p:sp>
        <p:nvSpPr>
          <p:cNvPr id="5" name="object 5"/>
          <p:cNvSpPr/>
          <p:nvPr/>
        </p:nvSpPr>
        <p:spPr>
          <a:xfrm>
            <a:off x="2070100" y="2379345"/>
            <a:ext cx="914400" cy="342900"/>
          </a:xfrm>
          <a:prstGeom prst="rect">
            <a:avLst/>
          </a:prstGeom>
          <a:blipFill>
            <a:blip r:embed="rId3" cstate="print"/>
            <a:stretch>
              <a:fillRect/>
            </a:stretch>
          </a:blipFill>
        </p:spPr>
        <p:txBody>
          <a:bodyPr wrap="square" lIns="0" tIns="0" rIns="0" bIns="0" rtlCol="0"/>
          <a:lstStyle/>
          <a:p/>
        </p:txBody>
      </p:sp>
      <p:sp>
        <p:nvSpPr>
          <p:cNvPr id="6" name="object 6"/>
          <p:cNvSpPr txBox="1"/>
          <p:nvPr/>
        </p:nvSpPr>
        <p:spPr>
          <a:xfrm>
            <a:off x="4721859" y="2496820"/>
            <a:ext cx="332740"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(6.10)</a:t>
            </a:r>
            <a:endParaRPr sz="1000">
              <a:latin typeface="Times New Roman"/>
              <a:cs typeface="Times New Roman"/>
            </a:endParaRPr>
          </a:p>
        </p:txBody>
      </p:sp>
      <p:sp>
        <p:nvSpPr>
          <p:cNvPr id="7" name="object 7"/>
          <p:cNvSpPr txBox="1"/>
          <p:nvPr/>
        </p:nvSpPr>
        <p:spPr>
          <a:xfrm>
            <a:off x="444500" y="2966720"/>
            <a:ext cx="2219325" cy="177800"/>
          </a:xfrm>
          <a:prstGeom prst="rect">
            <a:avLst/>
          </a:prstGeom>
        </p:spPr>
        <p:txBody>
          <a:bodyPr wrap="square" lIns="0" tIns="12700" rIns="0" bIns="0" rtlCol="0" vert="horz">
            <a:spAutoFit/>
          </a:bodyPr>
          <a:lstStyle/>
          <a:p>
            <a:pPr marL="12700">
              <a:lnSpc>
                <a:spcPct val="100000"/>
              </a:lnSpc>
              <a:spcBef>
                <a:spcPts val="100"/>
              </a:spcBef>
            </a:pPr>
            <a:r>
              <a:rPr dirty="0" sz="1000" spc="-5">
                <a:solidFill>
                  <a:srgbClr val="010202"/>
                </a:solidFill>
                <a:latin typeface="Times New Roman"/>
                <a:cs typeface="Times New Roman"/>
              </a:rPr>
              <a:t>and integrating from state </a:t>
            </a:r>
            <a:r>
              <a:rPr dirty="0" sz="1000">
                <a:solidFill>
                  <a:srgbClr val="010202"/>
                </a:solidFill>
                <a:latin typeface="Times New Roman"/>
                <a:cs typeface="Times New Roman"/>
              </a:rPr>
              <a:t>1 </a:t>
            </a:r>
            <a:r>
              <a:rPr dirty="0" sz="1000" spc="-5">
                <a:solidFill>
                  <a:srgbClr val="010202"/>
                </a:solidFill>
                <a:latin typeface="Times New Roman"/>
                <a:cs typeface="Times New Roman"/>
              </a:rPr>
              <a:t>to state </a:t>
            </a:r>
            <a:r>
              <a:rPr dirty="0" sz="1000">
                <a:solidFill>
                  <a:srgbClr val="010202"/>
                </a:solidFill>
                <a:latin typeface="Times New Roman"/>
                <a:cs typeface="Times New Roman"/>
              </a:rPr>
              <a:t>2</a:t>
            </a:r>
            <a:r>
              <a:rPr dirty="0" sz="1000" spc="-70">
                <a:solidFill>
                  <a:srgbClr val="010202"/>
                </a:solidFill>
                <a:latin typeface="Times New Roman"/>
                <a:cs typeface="Times New Roman"/>
              </a:rPr>
              <a:t> </a:t>
            </a:r>
            <a:r>
              <a:rPr dirty="0" sz="1000" spc="-5">
                <a:solidFill>
                  <a:srgbClr val="010202"/>
                </a:solidFill>
                <a:latin typeface="Times New Roman"/>
                <a:cs typeface="Times New Roman"/>
              </a:rPr>
              <a:t>gives</a:t>
            </a:r>
            <a:endParaRPr sz="1000">
              <a:latin typeface="Times New Roman"/>
              <a:cs typeface="Times New Roman"/>
            </a:endParaRPr>
          </a:p>
        </p:txBody>
      </p:sp>
      <p:sp>
        <p:nvSpPr>
          <p:cNvPr id="8" name="object 8"/>
          <p:cNvSpPr/>
          <p:nvPr/>
        </p:nvSpPr>
        <p:spPr>
          <a:xfrm>
            <a:off x="1779587" y="3319145"/>
            <a:ext cx="1495425" cy="400050"/>
          </a:xfrm>
          <a:prstGeom prst="rect">
            <a:avLst/>
          </a:prstGeom>
          <a:blipFill>
            <a:blip r:embed="rId4" cstate="print"/>
            <a:stretch>
              <a:fillRect/>
            </a:stretch>
          </a:blipFill>
        </p:spPr>
        <p:txBody>
          <a:bodyPr wrap="square" lIns="0" tIns="0" rIns="0" bIns="0" rtlCol="0"/>
          <a:lstStyle/>
          <a:p/>
        </p:txBody>
      </p:sp>
      <p:sp>
        <p:nvSpPr>
          <p:cNvPr id="9" name="object 9"/>
          <p:cNvSpPr txBox="1"/>
          <p:nvPr/>
        </p:nvSpPr>
        <p:spPr>
          <a:xfrm>
            <a:off x="4721859" y="3436620"/>
            <a:ext cx="327660"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(6.</a:t>
            </a:r>
            <a:r>
              <a:rPr dirty="0" sz="1000" spc="-40">
                <a:solidFill>
                  <a:srgbClr val="010202"/>
                </a:solidFill>
                <a:latin typeface="Times New Roman"/>
                <a:cs typeface="Times New Roman"/>
              </a:rPr>
              <a:t>1</a:t>
            </a:r>
            <a:r>
              <a:rPr dirty="0" sz="1000">
                <a:solidFill>
                  <a:srgbClr val="010202"/>
                </a:solidFill>
                <a:latin typeface="Times New Roman"/>
                <a:cs typeface="Times New Roman"/>
              </a:rPr>
              <a:t>1)</a:t>
            </a:r>
            <a:endParaRPr sz="1000">
              <a:latin typeface="Times New Roman"/>
              <a:cs typeface="Times New Roman"/>
            </a:endParaRPr>
          </a:p>
        </p:txBody>
      </p:sp>
      <p:sp>
        <p:nvSpPr>
          <p:cNvPr id="10" name="object 10"/>
          <p:cNvSpPr/>
          <p:nvPr/>
        </p:nvSpPr>
        <p:spPr>
          <a:xfrm>
            <a:off x="2217737" y="5208904"/>
            <a:ext cx="628650" cy="400050"/>
          </a:xfrm>
          <a:prstGeom prst="rect">
            <a:avLst/>
          </a:prstGeom>
          <a:blipFill>
            <a:blip r:embed="rId5" cstate="print"/>
            <a:stretch>
              <a:fillRect/>
            </a:stretch>
          </a:blipFill>
        </p:spPr>
        <p:txBody>
          <a:bodyPr wrap="square" lIns="0" tIns="0" rIns="0" bIns="0" rtlCol="0"/>
          <a:lstStyle/>
          <a:p/>
        </p:txBody>
      </p:sp>
      <p:sp>
        <p:nvSpPr>
          <p:cNvPr id="11" name="object 11"/>
          <p:cNvSpPr txBox="1"/>
          <p:nvPr/>
        </p:nvSpPr>
        <p:spPr>
          <a:xfrm>
            <a:off x="444373" y="3921759"/>
            <a:ext cx="4546600" cy="2067560"/>
          </a:xfrm>
          <a:prstGeom prst="rect">
            <a:avLst/>
          </a:prstGeom>
        </p:spPr>
        <p:txBody>
          <a:bodyPr wrap="square" lIns="0" tIns="12700" rIns="0" bIns="0" rtlCol="0" vert="horz">
            <a:spAutoFit/>
          </a:bodyPr>
          <a:lstStyle/>
          <a:p>
            <a:pPr marL="12700">
              <a:lnSpc>
                <a:spcPct val="100000"/>
              </a:lnSpc>
              <a:spcBef>
                <a:spcPts val="100"/>
              </a:spcBef>
            </a:pPr>
            <a:r>
              <a:rPr dirty="0" sz="1000" spc="-5">
                <a:solidFill>
                  <a:srgbClr val="010202"/>
                </a:solidFill>
                <a:latin typeface="Times New Roman"/>
                <a:cs typeface="Times New Roman"/>
              </a:rPr>
              <a:t>Equations (6.10) and </a:t>
            </a:r>
            <a:r>
              <a:rPr dirty="0" sz="1000" spc="-10">
                <a:solidFill>
                  <a:srgbClr val="010202"/>
                </a:solidFill>
                <a:latin typeface="Times New Roman"/>
                <a:cs typeface="Times New Roman"/>
              </a:rPr>
              <a:t>(6.11) </a:t>
            </a:r>
            <a:r>
              <a:rPr dirty="0" sz="1000" spc="-5">
                <a:solidFill>
                  <a:srgbClr val="010202"/>
                </a:solidFill>
                <a:latin typeface="Times New Roman"/>
                <a:cs typeface="Times New Roman"/>
              </a:rPr>
              <a:t>are expressions of </a:t>
            </a:r>
            <a:r>
              <a:rPr dirty="0" sz="1000" spc="-5" i="1">
                <a:solidFill>
                  <a:srgbClr val="010202"/>
                </a:solidFill>
                <a:latin typeface="Times New Roman"/>
                <a:cs typeface="Times New Roman"/>
              </a:rPr>
              <a:t>Kirchhoff </a:t>
            </a:r>
            <a:r>
              <a:rPr dirty="0" sz="1000" spc="-70" i="1">
                <a:solidFill>
                  <a:srgbClr val="010202"/>
                </a:solidFill>
                <a:latin typeface="Times New Roman"/>
                <a:cs typeface="Times New Roman"/>
              </a:rPr>
              <a:t>’s</a:t>
            </a:r>
            <a:r>
              <a:rPr dirty="0" sz="1000" spc="-160" i="1">
                <a:solidFill>
                  <a:srgbClr val="010202"/>
                </a:solidFill>
                <a:latin typeface="Times New Roman"/>
                <a:cs typeface="Times New Roman"/>
              </a:rPr>
              <a:t> </a:t>
            </a:r>
            <a:r>
              <a:rPr dirty="0" sz="1000" i="1">
                <a:solidFill>
                  <a:srgbClr val="010202"/>
                </a:solidFill>
                <a:latin typeface="Times New Roman"/>
                <a:cs typeface="Times New Roman"/>
              </a:rPr>
              <a:t>Law</a:t>
            </a:r>
            <a:r>
              <a:rPr dirty="0" sz="1000">
                <a:solidFill>
                  <a:srgbClr val="010202"/>
                </a:solidFill>
                <a:latin typeface="Times New Roman"/>
                <a:cs typeface="Times New Roman"/>
              </a:rPr>
              <a:t>.</a:t>
            </a:r>
            <a:endParaRPr sz="1000">
              <a:latin typeface="Times New Roman"/>
              <a:cs typeface="Times New Roman"/>
            </a:endParaRPr>
          </a:p>
          <a:p>
            <a:pPr>
              <a:lnSpc>
                <a:spcPct val="100000"/>
              </a:lnSpc>
            </a:pPr>
            <a:endParaRPr sz="1100">
              <a:latin typeface="Times New Roman"/>
              <a:cs typeface="Times New Roman"/>
            </a:endParaRPr>
          </a:p>
          <a:p>
            <a:pPr>
              <a:lnSpc>
                <a:spcPct val="100000"/>
              </a:lnSpc>
              <a:spcBef>
                <a:spcPts val="20"/>
              </a:spcBef>
            </a:pPr>
            <a:endParaRPr sz="950">
              <a:latin typeface="Times New Roman"/>
              <a:cs typeface="Times New Roman"/>
            </a:endParaRPr>
          </a:p>
          <a:p>
            <a:pPr marL="1174750" marR="210820" indent="-904875">
              <a:lnSpc>
                <a:spcPct val="103499"/>
              </a:lnSpc>
            </a:pPr>
            <a:r>
              <a:rPr dirty="0" sz="1000" b="1">
                <a:solidFill>
                  <a:srgbClr val="010202"/>
                </a:solidFill>
                <a:latin typeface="Times New Roman"/>
                <a:cs typeface="Times New Roman"/>
              </a:rPr>
              <a:t>6.5 THE DEPENDENCE OF ENTROPY ON </a:t>
            </a:r>
            <a:r>
              <a:rPr dirty="0" sz="1000" spc="-10" b="1">
                <a:solidFill>
                  <a:srgbClr val="010202"/>
                </a:solidFill>
                <a:latin typeface="Times New Roman"/>
                <a:cs typeface="Times New Roman"/>
              </a:rPr>
              <a:t>TEMPERATURE </a:t>
            </a:r>
            <a:r>
              <a:rPr dirty="0" sz="1000" spc="-5" b="1">
                <a:solidFill>
                  <a:srgbClr val="010202"/>
                </a:solidFill>
                <a:latin typeface="Times New Roman"/>
                <a:cs typeface="Times New Roman"/>
              </a:rPr>
              <a:t>AND</a:t>
            </a:r>
            <a:r>
              <a:rPr dirty="0" sz="1000" spc="-125" b="1">
                <a:solidFill>
                  <a:srgbClr val="010202"/>
                </a:solidFill>
                <a:latin typeface="Times New Roman"/>
                <a:cs typeface="Times New Roman"/>
              </a:rPr>
              <a:t> </a:t>
            </a:r>
            <a:r>
              <a:rPr dirty="0" sz="1000" b="1">
                <a:solidFill>
                  <a:srgbClr val="010202"/>
                </a:solidFill>
                <a:latin typeface="Times New Roman"/>
                <a:cs typeface="Times New Roman"/>
              </a:rPr>
              <a:t>THE  THIRD </a:t>
            </a:r>
            <a:r>
              <a:rPr dirty="0" sz="1000" spc="-40" b="1">
                <a:solidFill>
                  <a:srgbClr val="010202"/>
                </a:solidFill>
                <a:latin typeface="Times New Roman"/>
                <a:cs typeface="Times New Roman"/>
              </a:rPr>
              <a:t>LAW </a:t>
            </a:r>
            <a:r>
              <a:rPr dirty="0" sz="1000" b="1">
                <a:solidFill>
                  <a:srgbClr val="010202"/>
                </a:solidFill>
                <a:latin typeface="Times New Roman"/>
                <a:cs typeface="Times New Roman"/>
              </a:rPr>
              <a:t>OF</a:t>
            </a:r>
            <a:r>
              <a:rPr dirty="0" sz="1000" spc="-30" b="1">
                <a:solidFill>
                  <a:srgbClr val="010202"/>
                </a:solidFill>
                <a:latin typeface="Times New Roman"/>
                <a:cs typeface="Times New Roman"/>
              </a:rPr>
              <a:t> </a:t>
            </a:r>
            <a:r>
              <a:rPr dirty="0" sz="1000" b="1">
                <a:solidFill>
                  <a:srgbClr val="010202"/>
                </a:solidFill>
                <a:latin typeface="Times New Roman"/>
                <a:cs typeface="Times New Roman"/>
              </a:rPr>
              <a:t>THERMODYNAMICS</a:t>
            </a:r>
            <a:endParaRPr sz="1000">
              <a:latin typeface="Times New Roman"/>
              <a:cs typeface="Times New Roman"/>
            </a:endParaRPr>
          </a:p>
          <a:p>
            <a:pPr>
              <a:lnSpc>
                <a:spcPct val="100000"/>
              </a:lnSpc>
              <a:spcBef>
                <a:spcPts val="15"/>
              </a:spcBef>
            </a:pPr>
            <a:endParaRPr sz="1050">
              <a:latin typeface="Times New Roman"/>
              <a:cs typeface="Times New Roman"/>
            </a:endParaRPr>
          </a:p>
          <a:p>
            <a:pPr marL="12700">
              <a:lnSpc>
                <a:spcPct val="100000"/>
              </a:lnSpc>
            </a:pPr>
            <a:r>
              <a:rPr dirty="0" sz="1000" spc="-5">
                <a:solidFill>
                  <a:srgbClr val="010202"/>
                </a:solidFill>
                <a:latin typeface="Times New Roman"/>
                <a:cs typeface="Times New Roman"/>
              </a:rPr>
              <a:t>For </a:t>
            </a:r>
            <a:r>
              <a:rPr dirty="0" sz="1000">
                <a:solidFill>
                  <a:srgbClr val="010202"/>
                </a:solidFill>
                <a:latin typeface="Times New Roman"/>
                <a:cs typeface="Times New Roman"/>
              </a:rPr>
              <a:t>a </a:t>
            </a:r>
            <a:r>
              <a:rPr dirty="0" sz="1000" spc="-5">
                <a:solidFill>
                  <a:srgbClr val="010202"/>
                </a:solidFill>
                <a:latin typeface="Times New Roman"/>
                <a:cs typeface="Times New Roman"/>
              </a:rPr>
              <a:t>closed system </a:t>
            </a:r>
            <a:r>
              <a:rPr dirty="0" sz="1000" spc="-10">
                <a:solidFill>
                  <a:srgbClr val="010202"/>
                </a:solidFill>
                <a:latin typeface="Times New Roman"/>
                <a:cs typeface="Times New Roman"/>
              </a:rPr>
              <a:t>undergoing </a:t>
            </a:r>
            <a:r>
              <a:rPr dirty="0" sz="1000">
                <a:solidFill>
                  <a:srgbClr val="010202"/>
                </a:solidFill>
                <a:latin typeface="Times New Roman"/>
                <a:cs typeface="Times New Roman"/>
              </a:rPr>
              <a:t>a </a:t>
            </a:r>
            <a:r>
              <a:rPr dirty="0" sz="1000" spc="-5">
                <a:solidFill>
                  <a:srgbClr val="010202"/>
                </a:solidFill>
                <a:latin typeface="Times New Roman"/>
                <a:cs typeface="Times New Roman"/>
              </a:rPr>
              <a:t>reversible process, the Second Law</a:t>
            </a:r>
            <a:r>
              <a:rPr dirty="0" sz="1000" spc="-20">
                <a:solidFill>
                  <a:srgbClr val="010202"/>
                </a:solidFill>
                <a:latin typeface="Times New Roman"/>
                <a:cs typeface="Times New Roman"/>
              </a:rPr>
              <a:t> </a:t>
            </a:r>
            <a:r>
              <a:rPr dirty="0" sz="1000" spc="-5">
                <a:solidFill>
                  <a:srgbClr val="010202"/>
                </a:solidFill>
                <a:latin typeface="Times New Roman"/>
                <a:cs typeface="Times New Roman"/>
              </a:rPr>
              <a:t>gives</a:t>
            </a:r>
            <a:endParaRPr sz="1000">
              <a:latin typeface="Times New Roman"/>
              <a:cs typeface="Times New Roman"/>
            </a:endParaRPr>
          </a:p>
          <a:p>
            <a:pPr>
              <a:lnSpc>
                <a:spcPct val="100000"/>
              </a:lnSpc>
            </a:pPr>
            <a:endParaRPr sz="1100">
              <a:latin typeface="Times New Roman"/>
              <a:cs typeface="Times New Roman"/>
            </a:endParaRPr>
          </a:p>
          <a:p>
            <a:pPr>
              <a:lnSpc>
                <a:spcPct val="100000"/>
              </a:lnSpc>
              <a:spcBef>
                <a:spcPts val="25"/>
              </a:spcBef>
            </a:pPr>
            <a:endParaRPr sz="1050">
              <a:latin typeface="Times New Roman"/>
              <a:cs typeface="Times New Roman"/>
            </a:endParaRPr>
          </a:p>
          <a:p>
            <a:pPr algn="r" marR="5080">
              <a:lnSpc>
                <a:spcPct val="100000"/>
              </a:lnSpc>
              <a:spcBef>
                <a:spcPts val="5"/>
              </a:spcBef>
            </a:pPr>
            <a:r>
              <a:rPr dirty="0" sz="1000">
                <a:solidFill>
                  <a:srgbClr val="010202"/>
                </a:solidFill>
                <a:latin typeface="Times New Roman"/>
                <a:cs typeface="Times New Roman"/>
              </a:rPr>
              <a:t>(3.8)</a:t>
            </a:r>
            <a:endParaRPr sz="1000">
              <a:latin typeface="Times New Roman"/>
              <a:cs typeface="Times New Roman"/>
            </a:endParaRPr>
          </a:p>
          <a:p>
            <a:pPr>
              <a:lnSpc>
                <a:spcPct val="100000"/>
              </a:lnSpc>
            </a:pPr>
            <a:endParaRPr sz="1100">
              <a:latin typeface="Times New Roman"/>
              <a:cs typeface="Times New Roman"/>
            </a:endParaRPr>
          </a:p>
          <a:p>
            <a:pPr>
              <a:lnSpc>
                <a:spcPct val="100000"/>
              </a:lnSpc>
              <a:spcBef>
                <a:spcPts val="45"/>
              </a:spcBef>
            </a:pPr>
            <a:endParaRPr sz="1200">
              <a:latin typeface="Times New Roman"/>
              <a:cs typeface="Times New Roman"/>
            </a:endParaRPr>
          </a:p>
          <a:p>
            <a:pPr marL="12700">
              <a:lnSpc>
                <a:spcPct val="100000"/>
              </a:lnSpc>
              <a:spcBef>
                <a:spcPts val="5"/>
              </a:spcBef>
            </a:pPr>
            <a:r>
              <a:rPr dirty="0" sz="1000" spc="-5">
                <a:solidFill>
                  <a:srgbClr val="010202"/>
                </a:solidFill>
                <a:latin typeface="Times New Roman"/>
                <a:cs typeface="Times New Roman"/>
              </a:rPr>
              <a:t>If the process is conducted at constant pressure,</a:t>
            </a:r>
            <a:r>
              <a:rPr dirty="0" sz="1000" spc="-15">
                <a:solidFill>
                  <a:srgbClr val="010202"/>
                </a:solidFill>
                <a:latin typeface="Times New Roman"/>
                <a:cs typeface="Times New Roman"/>
              </a:rPr>
              <a:t> </a:t>
            </a:r>
            <a:r>
              <a:rPr dirty="0" sz="1000" spc="-5">
                <a:solidFill>
                  <a:srgbClr val="010202"/>
                </a:solidFill>
                <a:latin typeface="Times New Roman"/>
                <a:cs typeface="Times New Roman"/>
              </a:rPr>
              <a:t>then</a:t>
            </a:r>
            <a:endParaRPr sz="1000">
              <a:latin typeface="Times New Roman"/>
              <a:cs typeface="Times New Roman"/>
            </a:endParaRPr>
          </a:p>
        </p:txBody>
      </p:sp>
      <p:sp>
        <p:nvSpPr>
          <p:cNvPr id="12" name="object 12"/>
          <p:cNvSpPr/>
          <p:nvPr/>
        </p:nvSpPr>
        <p:spPr>
          <a:xfrm>
            <a:off x="1622425" y="6163945"/>
            <a:ext cx="1809750" cy="352425"/>
          </a:xfrm>
          <a:prstGeom prst="rect">
            <a:avLst/>
          </a:prstGeom>
          <a:blipFill>
            <a:blip r:embed="rId6" cstate="print"/>
            <a:stretch>
              <a:fillRect/>
            </a:stretch>
          </a:blipFill>
        </p:spPr>
        <p:txBody>
          <a:bodyPr wrap="square" lIns="0" tIns="0" rIns="0" bIns="0" rtlCol="0"/>
          <a:lstStyle/>
          <a:p/>
        </p:txBody>
      </p:sp>
      <p:sp>
        <p:nvSpPr>
          <p:cNvPr id="13" name="object 13"/>
          <p:cNvSpPr txBox="1"/>
          <p:nvPr/>
        </p:nvSpPr>
        <p:spPr>
          <a:xfrm>
            <a:off x="418301" y="6662266"/>
            <a:ext cx="4649470" cy="624205"/>
          </a:xfrm>
          <a:prstGeom prst="rect">
            <a:avLst/>
          </a:prstGeom>
        </p:spPr>
        <p:txBody>
          <a:bodyPr wrap="square" lIns="0" tIns="12700" rIns="0" bIns="0" rtlCol="0" vert="horz">
            <a:spAutoFit/>
          </a:bodyPr>
          <a:lstStyle/>
          <a:p>
            <a:pPr algn="just" marL="38100" marR="30480" indent="635">
              <a:lnSpc>
                <a:spcPct val="130900"/>
              </a:lnSpc>
              <a:spcBef>
                <a:spcPts val="100"/>
              </a:spcBef>
            </a:pPr>
            <a:r>
              <a:rPr dirty="0" sz="1000">
                <a:solidFill>
                  <a:srgbClr val="010202"/>
                </a:solidFill>
                <a:latin typeface="Times New Roman"/>
                <a:cs typeface="Times New Roman"/>
              </a:rPr>
              <a:t>and thus if the temperature of a closed system of fixed composition is increased from </a:t>
            </a:r>
            <a:r>
              <a:rPr dirty="0" sz="1000" spc="-5" i="1">
                <a:solidFill>
                  <a:srgbClr val="010202"/>
                </a:solidFill>
                <a:latin typeface="Times New Roman"/>
                <a:cs typeface="Times New Roman"/>
              </a:rPr>
              <a:t>T</a:t>
            </a:r>
            <a:r>
              <a:rPr dirty="0" baseline="-33333" sz="1125" spc="-7">
                <a:solidFill>
                  <a:srgbClr val="010202"/>
                </a:solidFill>
                <a:latin typeface="Times New Roman"/>
                <a:cs typeface="Times New Roman"/>
              </a:rPr>
              <a:t>1  </a:t>
            </a:r>
            <a:r>
              <a:rPr dirty="0" sz="1000">
                <a:solidFill>
                  <a:srgbClr val="010202"/>
                </a:solidFill>
                <a:latin typeface="Times New Roman"/>
                <a:cs typeface="Times New Roman"/>
              </a:rPr>
              <a:t>to </a:t>
            </a:r>
            <a:r>
              <a:rPr dirty="0" sz="1000" spc="-5" i="1">
                <a:solidFill>
                  <a:srgbClr val="010202"/>
                </a:solidFill>
                <a:latin typeface="Times New Roman"/>
                <a:cs typeface="Times New Roman"/>
              </a:rPr>
              <a:t>T</a:t>
            </a:r>
            <a:r>
              <a:rPr dirty="0" baseline="-33333" sz="1125" spc="-7">
                <a:solidFill>
                  <a:srgbClr val="010202"/>
                </a:solidFill>
                <a:latin typeface="Times New Roman"/>
                <a:cs typeface="Times New Roman"/>
              </a:rPr>
              <a:t>2 </a:t>
            </a:r>
            <a:r>
              <a:rPr dirty="0" sz="1000">
                <a:solidFill>
                  <a:srgbClr val="010202"/>
                </a:solidFill>
                <a:latin typeface="Times New Roman"/>
                <a:cs typeface="Times New Roman"/>
              </a:rPr>
              <a:t>at constant pressure, the increase in the entropy per mole of the system, </a:t>
            </a:r>
            <a:r>
              <a:rPr dirty="0" sz="1000" spc="-5">
                <a:solidFill>
                  <a:srgbClr val="010202"/>
                </a:solidFill>
                <a:latin typeface="Times New Roman"/>
                <a:cs typeface="Times New Roman"/>
              </a:rPr>
              <a:t>O</a:t>
            </a:r>
            <a:r>
              <a:rPr dirty="0" sz="1000" spc="-5" i="1">
                <a:solidFill>
                  <a:srgbClr val="010202"/>
                </a:solidFill>
                <a:latin typeface="Times New Roman"/>
                <a:cs typeface="Times New Roman"/>
              </a:rPr>
              <a:t>S</a:t>
            </a:r>
            <a:r>
              <a:rPr dirty="0" sz="1000" spc="-5">
                <a:solidFill>
                  <a:srgbClr val="010202"/>
                </a:solidFill>
                <a:latin typeface="Times New Roman"/>
                <a:cs typeface="Times New Roman"/>
              </a:rPr>
              <a:t>, </a:t>
            </a:r>
            <a:r>
              <a:rPr dirty="0" sz="1000">
                <a:solidFill>
                  <a:srgbClr val="010202"/>
                </a:solidFill>
                <a:latin typeface="Times New Roman"/>
                <a:cs typeface="Times New Roman"/>
              </a:rPr>
              <a:t>is given  by</a:t>
            </a:r>
            <a:endParaRPr sz="1000">
              <a:latin typeface="Times New Roman"/>
              <a:cs typeface="Times New Roman"/>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1484312" y="700405"/>
            <a:ext cx="2085975" cy="400050"/>
          </a:xfrm>
          <a:prstGeom prst="rect">
            <a:avLst/>
          </a:prstGeom>
          <a:blipFill>
            <a:blip r:embed="rId2" cstate="print"/>
            <a:stretch>
              <a:fillRect/>
            </a:stretch>
          </a:blipFill>
        </p:spPr>
        <p:txBody>
          <a:bodyPr wrap="square" lIns="0" tIns="0" rIns="0" bIns="0" rtlCol="0"/>
          <a:lstStyle/>
          <a:p/>
        </p:txBody>
      </p:sp>
      <p:sp>
        <p:nvSpPr>
          <p:cNvPr id="3" name="object 3"/>
          <p:cNvSpPr/>
          <p:nvPr/>
        </p:nvSpPr>
        <p:spPr>
          <a:xfrm>
            <a:off x="1793875" y="2111209"/>
            <a:ext cx="1476375" cy="495300"/>
          </a:xfrm>
          <a:prstGeom prst="rect">
            <a:avLst/>
          </a:prstGeom>
          <a:blipFill>
            <a:blip r:embed="rId3" cstate="print"/>
            <a:stretch>
              <a:fillRect/>
            </a:stretch>
          </a:blipFill>
        </p:spPr>
        <p:txBody>
          <a:bodyPr wrap="square" lIns="0" tIns="0" rIns="0" bIns="0" rtlCol="0"/>
          <a:lstStyle/>
          <a:p/>
        </p:txBody>
      </p:sp>
      <p:sp>
        <p:nvSpPr>
          <p:cNvPr id="4" name="object 4"/>
          <p:cNvSpPr txBox="1"/>
          <p:nvPr/>
        </p:nvSpPr>
        <p:spPr>
          <a:xfrm>
            <a:off x="393636" y="403097"/>
            <a:ext cx="4700905" cy="1993900"/>
          </a:xfrm>
          <a:prstGeom prst="rect">
            <a:avLst/>
          </a:prstGeom>
        </p:spPr>
        <p:txBody>
          <a:bodyPr wrap="square" lIns="0" tIns="12700" rIns="0" bIns="0" rtlCol="0" vert="horz">
            <a:spAutoFit/>
          </a:bodyPr>
          <a:lstStyle/>
          <a:p>
            <a:pPr algn="r" marR="57150">
              <a:lnSpc>
                <a:spcPct val="100000"/>
              </a:lnSpc>
              <a:spcBef>
                <a:spcPts val="100"/>
              </a:spcBef>
            </a:pPr>
            <a:r>
              <a:rPr dirty="0" sz="1000" i="1">
                <a:solidFill>
                  <a:srgbClr val="231F20"/>
                </a:solidFill>
                <a:latin typeface="Times New Roman"/>
                <a:cs typeface="Times New Roman"/>
              </a:rPr>
              <a:t>Heat </a:t>
            </a:r>
            <a:r>
              <a:rPr dirty="0" sz="1000" spc="-10" i="1">
                <a:solidFill>
                  <a:srgbClr val="231F20"/>
                </a:solidFill>
                <a:latin typeface="Times New Roman"/>
                <a:cs typeface="Times New Roman"/>
              </a:rPr>
              <a:t>Capacity, Enthalpy, </a:t>
            </a:r>
            <a:r>
              <a:rPr dirty="0" sz="1000" spc="-15" i="1">
                <a:solidFill>
                  <a:srgbClr val="231F20"/>
                </a:solidFill>
                <a:latin typeface="Times New Roman"/>
                <a:cs typeface="Times New Roman"/>
              </a:rPr>
              <a:t>Entropy, </a:t>
            </a:r>
            <a:r>
              <a:rPr dirty="0" sz="1000" i="1">
                <a:solidFill>
                  <a:srgbClr val="231F20"/>
                </a:solidFill>
                <a:latin typeface="Times New Roman"/>
                <a:cs typeface="Times New Roman"/>
              </a:rPr>
              <a:t>and the </a:t>
            </a:r>
            <a:r>
              <a:rPr dirty="0" sz="1000" spc="-10" i="1">
                <a:solidFill>
                  <a:srgbClr val="231F20"/>
                </a:solidFill>
                <a:latin typeface="Times New Roman"/>
                <a:cs typeface="Times New Roman"/>
              </a:rPr>
              <a:t>Third </a:t>
            </a:r>
            <a:r>
              <a:rPr dirty="0" sz="1000" i="1">
                <a:solidFill>
                  <a:srgbClr val="231F20"/>
                </a:solidFill>
                <a:latin typeface="Times New Roman"/>
                <a:cs typeface="Times New Roman"/>
              </a:rPr>
              <a:t>Law of Thermodynamics   </a:t>
            </a:r>
            <a:r>
              <a:rPr dirty="0" sz="1000" spc="5" i="1">
                <a:solidFill>
                  <a:srgbClr val="231F20"/>
                </a:solidFill>
                <a:latin typeface="Times New Roman"/>
                <a:cs typeface="Times New Roman"/>
              </a:rPr>
              <a:t> </a:t>
            </a:r>
            <a:r>
              <a:rPr dirty="0" sz="1000">
                <a:solidFill>
                  <a:srgbClr val="231F20"/>
                </a:solidFill>
                <a:latin typeface="Times New Roman"/>
                <a:cs typeface="Times New Roman"/>
              </a:rPr>
              <a:t>145</a:t>
            </a:r>
            <a:endParaRPr sz="1000">
              <a:latin typeface="Times New Roman"/>
              <a:cs typeface="Times New Roman"/>
            </a:endParaRPr>
          </a:p>
          <a:p>
            <a:pPr>
              <a:lnSpc>
                <a:spcPct val="100000"/>
              </a:lnSpc>
            </a:pPr>
            <a:endParaRPr sz="1100">
              <a:latin typeface="Times New Roman"/>
              <a:cs typeface="Times New Roman"/>
            </a:endParaRPr>
          </a:p>
          <a:p>
            <a:pPr algn="r" marR="45085">
              <a:lnSpc>
                <a:spcPct val="100000"/>
              </a:lnSpc>
              <a:spcBef>
                <a:spcPts val="800"/>
              </a:spcBef>
            </a:pPr>
            <a:r>
              <a:rPr dirty="0" sz="1000">
                <a:solidFill>
                  <a:srgbClr val="010202"/>
                </a:solidFill>
                <a:latin typeface="Times New Roman"/>
                <a:cs typeface="Times New Roman"/>
              </a:rPr>
              <a:t>(6.12)</a:t>
            </a:r>
            <a:endParaRPr sz="1000">
              <a:latin typeface="Times New Roman"/>
              <a:cs typeface="Times New Roman"/>
            </a:endParaRPr>
          </a:p>
          <a:p>
            <a:pPr>
              <a:lnSpc>
                <a:spcPct val="100000"/>
              </a:lnSpc>
            </a:pPr>
            <a:endParaRPr sz="1100">
              <a:latin typeface="Times New Roman"/>
              <a:cs typeface="Times New Roman"/>
            </a:endParaRPr>
          </a:p>
          <a:p>
            <a:pPr algn="just" marL="63500" marR="55880">
              <a:lnSpc>
                <a:spcPct val="130900"/>
              </a:lnSpc>
              <a:spcBef>
                <a:spcPts val="985"/>
              </a:spcBef>
            </a:pPr>
            <a:r>
              <a:rPr dirty="0" sz="1000">
                <a:solidFill>
                  <a:srgbClr val="010202"/>
                </a:solidFill>
                <a:latin typeface="Times New Roman"/>
                <a:cs typeface="Times New Roman"/>
              </a:rPr>
              <a:t>This change of entropy is obtained the area under a plot of </a:t>
            </a:r>
            <a:r>
              <a:rPr dirty="0" sz="1000" i="1">
                <a:solidFill>
                  <a:srgbClr val="010202"/>
                </a:solidFill>
                <a:latin typeface="Times New Roman"/>
                <a:cs typeface="Times New Roman"/>
              </a:rPr>
              <a:t>C</a:t>
            </a:r>
            <a:r>
              <a:rPr dirty="0" baseline="-33333" sz="1125" i="1">
                <a:solidFill>
                  <a:srgbClr val="010202"/>
                </a:solidFill>
                <a:latin typeface="Times New Roman"/>
                <a:cs typeface="Times New Roman"/>
              </a:rPr>
              <a:t>p</a:t>
            </a:r>
            <a:r>
              <a:rPr dirty="0" sz="1000" i="1">
                <a:solidFill>
                  <a:srgbClr val="010202"/>
                </a:solidFill>
                <a:latin typeface="Times New Roman"/>
                <a:cs typeface="Times New Roman"/>
              </a:rPr>
              <a:t>/T </a:t>
            </a:r>
            <a:r>
              <a:rPr dirty="0" sz="1000">
                <a:solidFill>
                  <a:srgbClr val="010202"/>
                </a:solidFill>
                <a:latin typeface="Times New Roman"/>
                <a:cs typeface="Times New Roman"/>
              </a:rPr>
              <a:t>vs. </a:t>
            </a:r>
            <a:r>
              <a:rPr dirty="0" sz="1000" spc="-5" i="1">
                <a:solidFill>
                  <a:srgbClr val="010202"/>
                </a:solidFill>
                <a:latin typeface="Times New Roman"/>
                <a:cs typeface="Times New Roman"/>
              </a:rPr>
              <a:t>T </a:t>
            </a:r>
            <a:r>
              <a:rPr dirty="0" sz="1000">
                <a:solidFill>
                  <a:srgbClr val="010202"/>
                </a:solidFill>
                <a:latin typeface="Times New Roman"/>
                <a:cs typeface="Times New Roman"/>
              </a:rPr>
              <a:t>between the limits  </a:t>
            </a:r>
            <a:r>
              <a:rPr dirty="0" sz="1000" spc="-5" i="1">
                <a:solidFill>
                  <a:srgbClr val="010202"/>
                </a:solidFill>
                <a:latin typeface="Times New Roman"/>
                <a:cs typeface="Times New Roman"/>
              </a:rPr>
              <a:t>T</a:t>
            </a:r>
            <a:r>
              <a:rPr dirty="0" baseline="-33333" sz="1125" spc="-7">
                <a:solidFill>
                  <a:srgbClr val="010202"/>
                </a:solidFill>
                <a:latin typeface="Times New Roman"/>
                <a:cs typeface="Times New Roman"/>
              </a:rPr>
              <a:t>2 </a:t>
            </a:r>
            <a:r>
              <a:rPr dirty="0" sz="1000">
                <a:solidFill>
                  <a:srgbClr val="010202"/>
                </a:solidFill>
                <a:latin typeface="Times New Roman"/>
                <a:cs typeface="Times New Roman"/>
              </a:rPr>
              <a:t>and </a:t>
            </a:r>
            <a:r>
              <a:rPr dirty="0" sz="1000" spc="-5" i="1">
                <a:solidFill>
                  <a:srgbClr val="010202"/>
                </a:solidFill>
                <a:latin typeface="Times New Roman"/>
                <a:cs typeface="Times New Roman"/>
              </a:rPr>
              <a:t>T</a:t>
            </a:r>
            <a:r>
              <a:rPr dirty="0" baseline="-33333" sz="1125" spc="-7">
                <a:solidFill>
                  <a:srgbClr val="010202"/>
                </a:solidFill>
                <a:latin typeface="Times New Roman"/>
                <a:cs typeface="Times New Roman"/>
              </a:rPr>
              <a:t>1</a:t>
            </a:r>
            <a:r>
              <a:rPr dirty="0" sz="1000" spc="-5">
                <a:solidFill>
                  <a:srgbClr val="010202"/>
                </a:solidFill>
                <a:latin typeface="Times New Roman"/>
                <a:cs typeface="Times New Roman"/>
              </a:rPr>
              <a:t>, </a:t>
            </a:r>
            <a:r>
              <a:rPr dirty="0" sz="1000" spc="-15">
                <a:solidFill>
                  <a:srgbClr val="010202"/>
                </a:solidFill>
                <a:latin typeface="Times New Roman"/>
                <a:cs typeface="Times New Roman"/>
              </a:rPr>
              <a:t>or, </a:t>
            </a:r>
            <a:r>
              <a:rPr dirty="0" sz="1000" spc="-5">
                <a:solidFill>
                  <a:srgbClr val="010202"/>
                </a:solidFill>
                <a:latin typeface="Times New Roman"/>
                <a:cs typeface="Times New Roman"/>
              </a:rPr>
              <a:t>equivalently, </a:t>
            </a:r>
            <a:r>
              <a:rPr dirty="0" sz="1000">
                <a:solidFill>
                  <a:srgbClr val="010202"/>
                </a:solidFill>
                <a:latin typeface="Times New Roman"/>
                <a:cs typeface="Times New Roman"/>
              </a:rPr>
              <a:t>as the area under a plot of </a:t>
            </a:r>
            <a:r>
              <a:rPr dirty="0" sz="1000" spc="5" i="1">
                <a:solidFill>
                  <a:srgbClr val="010202"/>
                </a:solidFill>
                <a:latin typeface="Times New Roman"/>
                <a:cs typeface="Times New Roman"/>
              </a:rPr>
              <a:t>C</a:t>
            </a:r>
            <a:r>
              <a:rPr dirty="0" baseline="-33333" sz="1125" spc="7" i="1">
                <a:solidFill>
                  <a:srgbClr val="010202"/>
                </a:solidFill>
                <a:latin typeface="Times New Roman"/>
                <a:cs typeface="Times New Roman"/>
              </a:rPr>
              <a:t>p </a:t>
            </a:r>
            <a:r>
              <a:rPr dirty="0" sz="1000" spc="-5">
                <a:solidFill>
                  <a:srgbClr val="010202"/>
                </a:solidFill>
                <a:latin typeface="Times New Roman"/>
                <a:cs typeface="Times New Roman"/>
              </a:rPr>
              <a:t>vs. In </a:t>
            </a:r>
            <a:r>
              <a:rPr dirty="0" sz="1000" spc="-5" i="1">
                <a:solidFill>
                  <a:srgbClr val="010202"/>
                </a:solidFill>
                <a:latin typeface="Times New Roman"/>
                <a:cs typeface="Times New Roman"/>
              </a:rPr>
              <a:t>T </a:t>
            </a:r>
            <a:r>
              <a:rPr dirty="0" sz="1000" spc="-5">
                <a:solidFill>
                  <a:srgbClr val="010202"/>
                </a:solidFill>
                <a:latin typeface="Times New Roman"/>
                <a:cs typeface="Times New Roman"/>
              </a:rPr>
              <a:t>between the limits In </a:t>
            </a:r>
            <a:r>
              <a:rPr dirty="0" sz="1000" spc="-5" i="1">
                <a:solidFill>
                  <a:srgbClr val="010202"/>
                </a:solidFill>
                <a:latin typeface="Times New Roman"/>
                <a:cs typeface="Times New Roman"/>
              </a:rPr>
              <a:t>T</a:t>
            </a:r>
            <a:r>
              <a:rPr dirty="0" baseline="-33333" sz="1125" spc="-7">
                <a:solidFill>
                  <a:srgbClr val="010202"/>
                </a:solidFill>
                <a:latin typeface="Times New Roman"/>
                <a:cs typeface="Times New Roman"/>
              </a:rPr>
              <a:t>2  </a:t>
            </a:r>
            <a:r>
              <a:rPr dirty="0" sz="1000">
                <a:solidFill>
                  <a:srgbClr val="010202"/>
                </a:solidFill>
                <a:latin typeface="Times New Roman"/>
                <a:cs typeface="Times New Roman"/>
              </a:rPr>
              <a:t>and In </a:t>
            </a:r>
            <a:r>
              <a:rPr dirty="0" sz="1000" spc="-5" i="1">
                <a:solidFill>
                  <a:srgbClr val="010202"/>
                </a:solidFill>
                <a:latin typeface="Times New Roman"/>
                <a:cs typeface="Times New Roman"/>
              </a:rPr>
              <a:t>T</a:t>
            </a:r>
            <a:r>
              <a:rPr dirty="0" baseline="-33333" sz="1125" spc="-7">
                <a:solidFill>
                  <a:srgbClr val="010202"/>
                </a:solidFill>
                <a:latin typeface="Times New Roman"/>
                <a:cs typeface="Times New Roman"/>
              </a:rPr>
              <a:t>1</a:t>
            </a:r>
            <a:r>
              <a:rPr dirty="0" sz="1000" spc="-5" i="1">
                <a:solidFill>
                  <a:srgbClr val="010202"/>
                </a:solidFill>
                <a:latin typeface="Times New Roman"/>
                <a:cs typeface="Times New Roman"/>
              </a:rPr>
              <a:t>. </a:t>
            </a:r>
            <a:r>
              <a:rPr dirty="0" sz="1000" spc="-10">
                <a:solidFill>
                  <a:srgbClr val="010202"/>
                </a:solidFill>
                <a:latin typeface="Times New Roman"/>
                <a:cs typeface="Times New Roman"/>
              </a:rPr>
              <a:t>Generally, </a:t>
            </a:r>
            <a:r>
              <a:rPr dirty="0" sz="1000" spc="-15" i="1">
                <a:solidFill>
                  <a:srgbClr val="010202"/>
                </a:solidFill>
                <a:latin typeface="Times New Roman"/>
                <a:cs typeface="Times New Roman"/>
              </a:rPr>
              <a:t>S</a:t>
            </a:r>
            <a:r>
              <a:rPr dirty="0" baseline="-33333" sz="1125" spc="-22" i="1">
                <a:solidFill>
                  <a:srgbClr val="010202"/>
                </a:solidFill>
                <a:latin typeface="Times New Roman"/>
                <a:cs typeface="Times New Roman"/>
              </a:rPr>
              <a:t>T, </a:t>
            </a:r>
            <a:r>
              <a:rPr dirty="0" sz="1000" spc="-5">
                <a:solidFill>
                  <a:srgbClr val="010202"/>
                </a:solidFill>
                <a:latin typeface="Times New Roman"/>
                <a:cs typeface="Times New Roman"/>
              </a:rPr>
              <a:t>the molar entropy of the system at any temperature </a:t>
            </a:r>
            <a:r>
              <a:rPr dirty="0" sz="1000" spc="-5" i="1">
                <a:solidFill>
                  <a:srgbClr val="010202"/>
                </a:solidFill>
                <a:latin typeface="Times New Roman"/>
                <a:cs typeface="Times New Roman"/>
              </a:rPr>
              <a:t>T </a:t>
            </a:r>
            <a:r>
              <a:rPr dirty="0" sz="1000" spc="-5">
                <a:solidFill>
                  <a:srgbClr val="010202"/>
                </a:solidFill>
                <a:latin typeface="Times New Roman"/>
                <a:cs typeface="Times New Roman"/>
              </a:rPr>
              <a:t>is given</a:t>
            </a:r>
            <a:r>
              <a:rPr dirty="0" sz="1000" spc="-114">
                <a:solidFill>
                  <a:srgbClr val="010202"/>
                </a:solidFill>
                <a:latin typeface="Times New Roman"/>
                <a:cs typeface="Times New Roman"/>
              </a:rPr>
              <a:t> </a:t>
            </a:r>
            <a:r>
              <a:rPr dirty="0" sz="1000" spc="-5">
                <a:solidFill>
                  <a:srgbClr val="010202"/>
                </a:solidFill>
                <a:latin typeface="Times New Roman"/>
                <a:cs typeface="Times New Roman"/>
              </a:rPr>
              <a:t>by</a:t>
            </a:r>
            <a:endParaRPr sz="1000">
              <a:latin typeface="Times New Roman"/>
              <a:cs typeface="Times New Roman"/>
            </a:endParaRPr>
          </a:p>
          <a:p>
            <a:pPr>
              <a:lnSpc>
                <a:spcPct val="100000"/>
              </a:lnSpc>
            </a:pPr>
            <a:endParaRPr sz="1500">
              <a:latin typeface="Times New Roman"/>
              <a:cs typeface="Times New Roman"/>
            </a:endParaRPr>
          </a:p>
          <a:p>
            <a:pPr algn="r" marR="45085">
              <a:lnSpc>
                <a:spcPct val="100000"/>
              </a:lnSpc>
              <a:spcBef>
                <a:spcPts val="1145"/>
              </a:spcBef>
            </a:pPr>
            <a:r>
              <a:rPr dirty="0" sz="1000">
                <a:solidFill>
                  <a:srgbClr val="010202"/>
                </a:solidFill>
                <a:latin typeface="Times New Roman"/>
                <a:cs typeface="Times New Roman"/>
              </a:rPr>
              <a:t>(6.13)</a:t>
            </a:r>
            <a:endParaRPr sz="1000">
              <a:latin typeface="Times New Roman"/>
              <a:cs typeface="Times New Roman"/>
            </a:endParaRPr>
          </a:p>
        </p:txBody>
      </p:sp>
      <p:sp>
        <p:nvSpPr>
          <p:cNvPr id="5" name="object 5"/>
          <p:cNvSpPr txBox="1"/>
          <p:nvPr/>
        </p:nvSpPr>
        <p:spPr>
          <a:xfrm>
            <a:off x="419100" y="2761970"/>
            <a:ext cx="4650740" cy="729615"/>
          </a:xfrm>
          <a:prstGeom prst="rect">
            <a:avLst/>
          </a:prstGeom>
        </p:spPr>
        <p:txBody>
          <a:bodyPr wrap="square" lIns="0" tIns="59690" rIns="0" bIns="0" rtlCol="0" vert="horz">
            <a:spAutoFit/>
          </a:bodyPr>
          <a:lstStyle/>
          <a:p>
            <a:pPr algn="just" marL="38100" indent="-635">
              <a:lnSpc>
                <a:spcPct val="100000"/>
              </a:lnSpc>
              <a:spcBef>
                <a:spcPts val="470"/>
              </a:spcBef>
            </a:pPr>
            <a:r>
              <a:rPr dirty="0" sz="1000">
                <a:solidFill>
                  <a:srgbClr val="010202"/>
                </a:solidFill>
                <a:latin typeface="Times New Roman"/>
                <a:cs typeface="Times New Roman"/>
              </a:rPr>
              <a:t>where </a:t>
            </a:r>
            <a:r>
              <a:rPr dirty="0" sz="1000" i="1">
                <a:solidFill>
                  <a:srgbClr val="010202"/>
                </a:solidFill>
                <a:latin typeface="Times New Roman"/>
                <a:cs typeface="Times New Roman"/>
              </a:rPr>
              <a:t>S</a:t>
            </a:r>
            <a:r>
              <a:rPr dirty="0" baseline="-33333" sz="1125">
                <a:solidFill>
                  <a:srgbClr val="010202"/>
                </a:solidFill>
                <a:latin typeface="Times New Roman"/>
                <a:cs typeface="Times New Roman"/>
              </a:rPr>
              <a:t>0 </a:t>
            </a:r>
            <a:r>
              <a:rPr dirty="0" sz="1000">
                <a:solidFill>
                  <a:srgbClr val="010202"/>
                </a:solidFill>
                <a:latin typeface="Times New Roman"/>
                <a:cs typeface="Times New Roman"/>
              </a:rPr>
              <a:t>is the molar entropy of the system at 0 </a:t>
            </a:r>
            <a:r>
              <a:rPr dirty="0" sz="1000" spc="-5">
                <a:solidFill>
                  <a:srgbClr val="010202"/>
                </a:solidFill>
                <a:latin typeface="Times New Roman"/>
                <a:cs typeface="Times New Roman"/>
              </a:rPr>
              <a:t>K. </a:t>
            </a:r>
            <a:r>
              <a:rPr dirty="0" sz="1000">
                <a:solidFill>
                  <a:srgbClr val="010202"/>
                </a:solidFill>
                <a:latin typeface="Times New Roman"/>
                <a:cs typeface="Times New Roman"/>
              </a:rPr>
              <a:t>Consideration of the value of </a:t>
            </a:r>
            <a:r>
              <a:rPr dirty="0" sz="1000" spc="5" i="1">
                <a:solidFill>
                  <a:srgbClr val="010202"/>
                </a:solidFill>
                <a:latin typeface="Times New Roman"/>
                <a:cs typeface="Times New Roman"/>
              </a:rPr>
              <a:t>S</a:t>
            </a:r>
            <a:r>
              <a:rPr dirty="0" baseline="-33333" sz="1125" spc="7">
                <a:solidFill>
                  <a:srgbClr val="010202"/>
                </a:solidFill>
                <a:latin typeface="Times New Roman"/>
                <a:cs typeface="Times New Roman"/>
              </a:rPr>
              <a:t>0</a:t>
            </a:r>
            <a:r>
              <a:rPr dirty="0" baseline="-33333" sz="1125" spc="157">
                <a:solidFill>
                  <a:srgbClr val="010202"/>
                </a:solidFill>
                <a:latin typeface="Times New Roman"/>
                <a:cs typeface="Times New Roman"/>
              </a:rPr>
              <a:t> </a:t>
            </a:r>
            <a:r>
              <a:rPr dirty="0" sz="1000" spc="-5">
                <a:solidFill>
                  <a:srgbClr val="010202"/>
                </a:solidFill>
                <a:latin typeface="Times New Roman"/>
                <a:cs typeface="Times New Roman"/>
              </a:rPr>
              <a:t>leads</a:t>
            </a:r>
            <a:endParaRPr sz="1000">
              <a:latin typeface="Times New Roman"/>
              <a:cs typeface="Times New Roman"/>
            </a:endParaRPr>
          </a:p>
          <a:p>
            <a:pPr algn="just" marL="38100" marR="30480">
              <a:lnSpc>
                <a:spcPct val="100000"/>
              </a:lnSpc>
              <a:spcBef>
                <a:spcPts val="370"/>
              </a:spcBef>
            </a:pPr>
            <a:r>
              <a:rPr dirty="0" sz="1000">
                <a:solidFill>
                  <a:srgbClr val="010202"/>
                </a:solidFill>
                <a:latin typeface="Times New Roman"/>
                <a:cs typeface="Times New Roman"/>
              </a:rPr>
              <a:t>to the statement of what is commonly called the Third Law of Thermodynamics. In 1906  Nernst postulated that, for chemical reactions between pure solids or pure liquids, the  terms</a:t>
            </a:r>
            <a:endParaRPr sz="1000">
              <a:latin typeface="Times New Roman"/>
              <a:cs typeface="Times New Roman"/>
            </a:endParaRPr>
          </a:p>
        </p:txBody>
      </p:sp>
      <p:sp>
        <p:nvSpPr>
          <p:cNvPr id="6" name="object 6"/>
          <p:cNvSpPr/>
          <p:nvPr/>
        </p:nvSpPr>
        <p:spPr>
          <a:xfrm>
            <a:off x="1784350" y="3665854"/>
            <a:ext cx="1485900" cy="342900"/>
          </a:xfrm>
          <a:prstGeom prst="rect">
            <a:avLst/>
          </a:prstGeom>
          <a:blipFill>
            <a:blip r:embed="rId4" cstate="print"/>
            <a:stretch>
              <a:fillRect/>
            </a:stretch>
          </a:blipFill>
        </p:spPr>
        <p:txBody>
          <a:bodyPr wrap="square" lIns="0" tIns="0" rIns="0" bIns="0" rtlCol="0"/>
          <a:lstStyle/>
          <a:p/>
        </p:txBody>
      </p:sp>
      <p:sp>
        <p:nvSpPr>
          <p:cNvPr id="7" name="object 7"/>
          <p:cNvSpPr txBox="1"/>
          <p:nvPr/>
        </p:nvSpPr>
        <p:spPr>
          <a:xfrm>
            <a:off x="444500" y="4211320"/>
            <a:ext cx="4598035" cy="330200"/>
          </a:xfrm>
          <a:prstGeom prst="rect">
            <a:avLst/>
          </a:prstGeom>
        </p:spPr>
        <p:txBody>
          <a:bodyPr wrap="square" lIns="0" tIns="12700" rIns="0" bIns="0" rtlCol="0" vert="horz">
            <a:spAutoFit/>
          </a:bodyPr>
          <a:lstStyle/>
          <a:p>
            <a:pPr marL="12700" marR="5080">
              <a:lnSpc>
                <a:spcPct val="100000"/>
              </a:lnSpc>
              <a:spcBef>
                <a:spcPts val="100"/>
              </a:spcBef>
            </a:pPr>
            <a:r>
              <a:rPr dirty="0" sz="1000" spc="-5">
                <a:solidFill>
                  <a:srgbClr val="010202"/>
                </a:solidFill>
                <a:latin typeface="Times New Roman"/>
                <a:cs typeface="Times New Roman"/>
              </a:rPr>
              <a:t>approach zero as temperature approaches absolute zero. For any change in the state of </a:t>
            </a:r>
            <a:r>
              <a:rPr dirty="0" sz="1000">
                <a:solidFill>
                  <a:srgbClr val="010202"/>
                </a:solidFill>
                <a:latin typeface="Times New Roman"/>
                <a:cs typeface="Times New Roman"/>
              </a:rPr>
              <a:t>a  </a:t>
            </a:r>
            <a:r>
              <a:rPr dirty="0" sz="1000" spc="-5">
                <a:solidFill>
                  <a:srgbClr val="010202"/>
                </a:solidFill>
                <a:latin typeface="Times New Roman"/>
                <a:cs typeface="Times New Roman"/>
              </a:rPr>
              <a:t>system, e.g., </a:t>
            </a:r>
            <a:r>
              <a:rPr dirty="0" sz="1000">
                <a:solidFill>
                  <a:srgbClr val="010202"/>
                </a:solidFill>
                <a:latin typeface="Times New Roman"/>
                <a:cs typeface="Times New Roman"/>
              </a:rPr>
              <a:t>a </a:t>
            </a:r>
            <a:r>
              <a:rPr dirty="0" sz="1000" spc="-5">
                <a:solidFill>
                  <a:srgbClr val="010202"/>
                </a:solidFill>
                <a:latin typeface="Times New Roman"/>
                <a:cs typeface="Times New Roman"/>
              </a:rPr>
              <a:t>chemical reaction at the constant temperature </a:t>
            </a:r>
            <a:r>
              <a:rPr dirty="0" sz="1000" spc="-40" i="1">
                <a:solidFill>
                  <a:srgbClr val="010202"/>
                </a:solidFill>
                <a:latin typeface="Times New Roman"/>
                <a:cs typeface="Times New Roman"/>
              </a:rPr>
              <a:t>T, </a:t>
            </a:r>
            <a:r>
              <a:rPr dirty="0" sz="1000">
                <a:solidFill>
                  <a:srgbClr val="010202"/>
                </a:solidFill>
                <a:latin typeface="Times New Roman"/>
                <a:cs typeface="Times New Roman"/>
              </a:rPr>
              <a:t>Eq. (5.2)</a:t>
            </a:r>
            <a:r>
              <a:rPr dirty="0" sz="1000" spc="10">
                <a:solidFill>
                  <a:srgbClr val="010202"/>
                </a:solidFill>
                <a:latin typeface="Times New Roman"/>
                <a:cs typeface="Times New Roman"/>
              </a:rPr>
              <a:t> </a:t>
            </a:r>
            <a:r>
              <a:rPr dirty="0" sz="1000">
                <a:solidFill>
                  <a:srgbClr val="010202"/>
                </a:solidFill>
                <a:latin typeface="Times New Roman"/>
                <a:cs typeface="Times New Roman"/>
              </a:rPr>
              <a:t>gives</a:t>
            </a:r>
            <a:endParaRPr sz="1000">
              <a:latin typeface="Times New Roman"/>
              <a:cs typeface="Times New Roman"/>
            </a:endParaRPr>
          </a:p>
        </p:txBody>
      </p:sp>
      <p:sp>
        <p:nvSpPr>
          <p:cNvPr id="8" name="object 8"/>
          <p:cNvSpPr/>
          <p:nvPr/>
        </p:nvSpPr>
        <p:spPr>
          <a:xfrm>
            <a:off x="1774825" y="4716145"/>
            <a:ext cx="1514475" cy="180975"/>
          </a:xfrm>
          <a:prstGeom prst="rect">
            <a:avLst/>
          </a:prstGeom>
          <a:blipFill>
            <a:blip r:embed="rId5" cstate="print"/>
            <a:stretch>
              <a:fillRect/>
            </a:stretch>
          </a:blipFill>
        </p:spPr>
        <p:txBody>
          <a:bodyPr wrap="square" lIns="0" tIns="0" rIns="0" bIns="0" rtlCol="0"/>
          <a:lstStyle/>
          <a:p/>
        </p:txBody>
      </p:sp>
      <p:sp>
        <p:nvSpPr>
          <p:cNvPr id="9" name="object 9"/>
          <p:cNvSpPr txBox="1"/>
          <p:nvPr/>
        </p:nvSpPr>
        <p:spPr>
          <a:xfrm>
            <a:off x="418947" y="5099684"/>
            <a:ext cx="4650740" cy="1034415"/>
          </a:xfrm>
          <a:prstGeom prst="rect">
            <a:avLst/>
          </a:prstGeom>
        </p:spPr>
        <p:txBody>
          <a:bodyPr wrap="square" lIns="0" tIns="12700" rIns="0" bIns="0" rtlCol="0" vert="horz">
            <a:spAutoFit/>
          </a:bodyPr>
          <a:lstStyle/>
          <a:p>
            <a:pPr marL="38100" marR="31750" indent="-635">
              <a:lnSpc>
                <a:spcPct val="100000"/>
              </a:lnSpc>
              <a:spcBef>
                <a:spcPts val="100"/>
              </a:spcBef>
            </a:pPr>
            <a:r>
              <a:rPr dirty="0" sz="1000">
                <a:solidFill>
                  <a:srgbClr val="010202"/>
                </a:solidFill>
                <a:latin typeface="Times New Roman"/>
                <a:cs typeface="Times New Roman"/>
              </a:rPr>
              <a:t>and thus </a:t>
            </a:r>
            <a:r>
              <a:rPr dirty="0" sz="1000" spc="-10">
                <a:solidFill>
                  <a:srgbClr val="010202"/>
                </a:solidFill>
                <a:latin typeface="Times New Roman"/>
                <a:cs typeface="Times New Roman"/>
              </a:rPr>
              <a:t>Nernst’s </a:t>
            </a:r>
            <a:r>
              <a:rPr dirty="0" sz="1000">
                <a:solidFill>
                  <a:srgbClr val="010202"/>
                </a:solidFill>
                <a:latin typeface="Times New Roman"/>
                <a:cs typeface="Times New Roman"/>
              </a:rPr>
              <a:t>postulate is that </a:t>
            </a:r>
            <a:r>
              <a:rPr dirty="0" sz="1000" spc="-5">
                <a:solidFill>
                  <a:srgbClr val="010202"/>
                </a:solidFill>
                <a:latin typeface="Times New Roman"/>
                <a:cs typeface="Times New Roman"/>
              </a:rPr>
              <a:t>O</a:t>
            </a:r>
            <a:r>
              <a:rPr dirty="0" sz="1000" spc="-5" i="1">
                <a:solidFill>
                  <a:srgbClr val="010202"/>
                </a:solidFill>
                <a:latin typeface="Times New Roman"/>
                <a:cs typeface="Times New Roman"/>
              </a:rPr>
              <a:t>G </a:t>
            </a:r>
            <a:r>
              <a:rPr dirty="0" sz="1000" spc="-5">
                <a:solidFill>
                  <a:srgbClr val="010202"/>
                </a:solidFill>
                <a:latin typeface="Times New Roman"/>
                <a:cs typeface="Times New Roman"/>
              </a:rPr>
              <a:t>for the reaction varies with temperature as </a:t>
            </a:r>
            <a:r>
              <a:rPr dirty="0" sz="1000" spc="-10">
                <a:solidFill>
                  <a:srgbClr val="010202"/>
                </a:solidFill>
                <a:latin typeface="Times New Roman"/>
                <a:cs typeface="Times New Roman"/>
              </a:rPr>
              <a:t>shown  </a:t>
            </a:r>
            <a:r>
              <a:rPr dirty="0" sz="1000" spc="-5">
                <a:solidFill>
                  <a:srgbClr val="010202"/>
                </a:solidFill>
                <a:latin typeface="Times New Roman"/>
                <a:cs typeface="Times New Roman"/>
              </a:rPr>
              <a:t>in</a:t>
            </a:r>
            <a:r>
              <a:rPr dirty="0" sz="1000" spc="55">
                <a:solidFill>
                  <a:srgbClr val="010202"/>
                </a:solidFill>
                <a:latin typeface="Times New Roman"/>
                <a:cs typeface="Times New Roman"/>
              </a:rPr>
              <a:t> </a:t>
            </a:r>
            <a:r>
              <a:rPr dirty="0" sz="1000" spc="-5">
                <a:solidFill>
                  <a:srgbClr val="010202"/>
                </a:solidFill>
                <a:latin typeface="Times New Roman"/>
                <a:cs typeface="Times New Roman"/>
              </a:rPr>
              <a:t>Fig.</a:t>
            </a:r>
            <a:r>
              <a:rPr dirty="0" sz="1000" spc="60">
                <a:solidFill>
                  <a:srgbClr val="010202"/>
                </a:solidFill>
                <a:latin typeface="Times New Roman"/>
                <a:cs typeface="Times New Roman"/>
              </a:rPr>
              <a:t> </a:t>
            </a:r>
            <a:r>
              <a:rPr dirty="0" sz="1000" spc="-5">
                <a:solidFill>
                  <a:srgbClr val="010202"/>
                </a:solidFill>
                <a:latin typeface="Times New Roman"/>
                <a:cs typeface="Times New Roman"/>
              </a:rPr>
              <a:t>6.10.</a:t>
            </a:r>
            <a:r>
              <a:rPr dirty="0" sz="1000" spc="60">
                <a:solidFill>
                  <a:srgbClr val="010202"/>
                </a:solidFill>
                <a:latin typeface="Times New Roman"/>
                <a:cs typeface="Times New Roman"/>
              </a:rPr>
              <a:t> </a:t>
            </a:r>
            <a:r>
              <a:rPr dirty="0" sz="1000" spc="-5">
                <a:solidFill>
                  <a:srgbClr val="010202"/>
                </a:solidFill>
                <a:latin typeface="Times New Roman"/>
                <a:cs typeface="Times New Roman"/>
              </a:rPr>
              <a:t>The</a:t>
            </a:r>
            <a:r>
              <a:rPr dirty="0" sz="1000" spc="60">
                <a:solidFill>
                  <a:srgbClr val="010202"/>
                </a:solidFill>
                <a:latin typeface="Times New Roman"/>
                <a:cs typeface="Times New Roman"/>
              </a:rPr>
              <a:t> </a:t>
            </a:r>
            <a:r>
              <a:rPr dirty="0" sz="1000" spc="-5">
                <a:solidFill>
                  <a:srgbClr val="010202"/>
                </a:solidFill>
                <a:latin typeface="Times New Roman"/>
                <a:cs typeface="Times New Roman"/>
              </a:rPr>
              <a:t>slope</a:t>
            </a:r>
            <a:r>
              <a:rPr dirty="0" sz="1000" spc="60">
                <a:solidFill>
                  <a:srgbClr val="010202"/>
                </a:solidFill>
                <a:latin typeface="Times New Roman"/>
                <a:cs typeface="Times New Roman"/>
              </a:rPr>
              <a:t> </a:t>
            </a:r>
            <a:r>
              <a:rPr dirty="0" sz="1000" spc="-5">
                <a:solidFill>
                  <a:srgbClr val="010202"/>
                </a:solidFill>
                <a:latin typeface="Times New Roman"/>
                <a:cs typeface="Times New Roman"/>
              </a:rPr>
              <a:t>of</a:t>
            </a:r>
            <a:r>
              <a:rPr dirty="0" sz="1000" spc="60">
                <a:solidFill>
                  <a:srgbClr val="010202"/>
                </a:solidFill>
                <a:latin typeface="Times New Roman"/>
                <a:cs typeface="Times New Roman"/>
              </a:rPr>
              <a:t> </a:t>
            </a:r>
            <a:r>
              <a:rPr dirty="0" sz="1000" spc="-5">
                <a:solidFill>
                  <a:srgbClr val="010202"/>
                </a:solidFill>
                <a:latin typeface="Times New Roman"/>
                <a:cs typeface="Times New Roman"/>
              </a:rPr>
              <a:t>the</a:t>
            </a:r>
            <a:r>
              <a:rPr dirty="0" sz="1000" spc="60">
                <a:solidFill>
                  <a:srgbClr val="010202"/>
                </a:solidFill>
                <a:latin typeface="Times New Roman"/>
                <a:cs typeface="Times New Roman"/>
              </a:rPr>
              <a:t> </a:t>
            </a:r>
            <a:r>
              <a:rPr dirty="0" sz="1000" spc="-5">
                <a:solidFill>
                  <a:srgbClr val="010202"/>
                </a:solidFill>
                <a:latin typeface="Times New Roman"/>
                <a:cs typeface="Times New Roman"/>
              </a:rPr>
              <a:t>line</a:t>
            </a:r>
            <a:r>
              <a:rPr dirty="0" sz="1000" spc="60">
                <a:solidFill>
                  <a:srgbClr val="010202"/>
                </a:solidFill>
                <a:latin typeface="Times New Roman"/>
                <a:cs typeface="Times New Roman"/>
              </a:rPr>
              <a:t> </a:t>
            </a:r>
            <a:r>
              <a:rPr dirty="0" sz="1000" spc="-5">
                <a:solidFill>
                  <a:srgbClr val="010202"/>
                </a:solidFill>
                <a:latin typeface="Times New Roman"/>
                <a:cs typeface="Times New Roman"/>
              </a:rPr>
              <a:t>in</a:t>
            </a:r>
            <a:r>
              <a:rPr dirty="0" sz="1000" spc="60">
                <a:solidFill>
                  <a:srgbClr val="010202"/>
                </a:solidFill>
                <a:latin typeface="Times New Roman"/>
                <a:cs typeface="Times New Roman"/>
              </a:rPr>
              <a:t> </a:t>
            </a:r>
            <a:r>
              <a:rPr dirty="0" sz="1000" spc="-5">
                <a:solidFill>
                  <a:srgbClr val="010202"/>
                </a:solidFill>
                <a:latin typeface="Times New Roman"/>
                <a:cs typeface="Times New Roman"/>
              </a:rPr>
              <a:t>Fig.</a:t>
            </a:r>
            <a:r>
              <a:rPr dirty="0" sz="1000" spc="60">
                <a:solidFill>
                  <a:srgbClr val="010202"/>
                </a:solidFill>
                <a:latin typeface="Times New Roman"/>
                <a:cs typeface="Times New Roman"/>
              </a:rPr>
              <a:t> </a:t>
            </a:r>
            <a:r>
              <a:rPr dirty="0" sz="1000" spc="-5">
                <a:solidFill>
                  <a:srgbClr val="010202"/>
                </a:solidFill>
                <a:latin typeface="Times New Roman"/>
                <a:cs typeface="Times New Roman"/>
              </a:rPr>
              <a:t>6.10,</a:t>
            </a:r>
            <a:r>
              <a:rPr dirty="0" sz="1000" spc="55">
                <a:solidFill>
                  <a:srgbClr val="010202"/>
                </a:solidFill>
                <a:latin typeface="Times New Roman"/>
                <a:cs typeface="Times New Roman"/>
              </a:rPr>
              <a:t> </a:t>
            </a:r>
            <a:r>
              <a:rPr dirty="0" sz="1000" spc="-5">
                <a:solidFill>
                  <a:srgbClr val="010202"/>
                </a:solidFill>
                <a:latin typeface="Times New Roman"/>
                <a:cs typeface="Times New Roman"/>
              </a:rPr>
              <a:t>at</a:t>
            </a:r>
            <a:r>
              <a:rPr dirty="0" sz="1000" spc="60">
                <a:solidFill>
                  <a:srgbClr val="010202"/>
                </a:solidFill>
                <a:latin typeface="Times New Roman"/>
                <a:cs typeface="Times New Roman"/>
              </a:rPr>
              <a:t> </a:t>
            </a:r>
            <a:r>
              <a:rPr dirty="0" sz="1000" spc="-5">
                <a:solidFill>
                  <a:srgbClr val="010202"/>
                </a:solidFill>
                <a:latin typeface="Times New Roman"/>
                <a:cs typeface="Times New Roman"/>
              </a:rPr>
              <a:t>any</a:t>
            </a:r>
            <a:r>
              <a:rPr dirty="0" sz="1000" spc="60">
                <a:solidFill>
                  <a:srgbClr val="010202"/>
                </a:solidFill>
                <a:latin typeface="Times New Roman"/>
                <a:cs typeface="Times New Roman"/>
              </a:rPr>
              <a:t> </a:t>
            </a:r>
            <a:r>
              <a:rPr dirty="0" sz="1000" spc="-5">
                <a:solidFill>
                  <a:srgbClr val="010202"/>
                </a:solidFill>
                <a:latin typeface="Times New Roman"/>
                <a:cs typeface="Times New Roman"/>
              </a:rPr>
              <a:t>temperature</a:t>
            </a:r>
            <a:r>
              <a:rPr dirty="0" sz="1000" spc="60">
                <a:solidFill>
                  <a:srgbClr val="010202"/>
                </a:solidFill>
                <a:latin typeface="Times New Roman"/>
                <a:cs typeface="Times New Roman"/>
              </a:rPr>
              <a:t> </a:t>
            </a:r>
            <a:r>
              <a:rPr dirty="0" sz="1000" spc="-5">
                <a:solidFill>
                  <a:srgbClr val="010202"/>
                </a:solidFill>
                <a:latin typeface="Times New Roman"/>
                <a:cs typeface="Times New Roman"/>
              </a:rPr>
              <a:t>is</a:t>
            </a:r>
            <a:r>
              <a:rPr dirty="0" sz="1000" spc="60">
                <a:solidFill>
                  <a:srgbClr val="010202"/>
                </a:solidFill>
                <a:latin typeface="Times New Roman"/>
                <a:cs typeface="Times New Roman"/>
              </a:rPr>
              <a:t> </a:t>
            </a:r>
            <a:r>
              <a:rPr dirty="0" sz="1000" spc="-5">
                <a:solidFill>
                  <a:srgbClr val="010202"/>
                </a:solidFill>
                <a:latin typeface="Times New Roman"/>
                <a:cs typeface="Times New Roman"/>
              </a:rPr>
              <a:t>equal</a:t>
            </a:r>
            <a:r>
              <a:rPr dirty="0" sz="1000" spc="60">
                <a:solidFill>
                  <a:srgbClr val="010202"/>
                </a:solidFill>
                <a:latin typeface="Times New Roman"/>
                <a:cs typeface="Times New Roman"/>
              </a:rPr>
              <a:t> </a:t>
            </a:r>
            <a:r>
              <a:rPr dirty="0" sz="1000" spc="-5">
                <a:solidFill>
                  <a:srgbClr val="010202"/>
                </a:solidFill>
                <a:latin typeface="Times New Roman"/>
                <a:cs typeface="Times New Roman"/>
              </a:rPr>
              <a:t>to</a:t>
            </a:r>
            <a:r>
              <a:rPr dirty="0" sz="1000" spc="60">
                <a:solidFill>
                  <a:srgbClr val="010202"/>
                </a:solidFill>
                <a:latin typeface="Times New Roman"/>
                <a:cs typeface="Times New Roman"/>
              </a:rPr>
              <a:t> </a:t>
            </a:r>
            <a:r>
              <a:rPr dirty="0" sz="1000" spc="10">
                <a:solidFill>
                  <a:srgbClr val="010202"/>
                </a:solidFill>
                <a:latin typeface="Times New Roman"/>
                <a:cs typeface="Times New Roman"/>
              </a:rPr>
              <a:t>–O</a:t>
            </a:r>
            <a:r>
              <a:rPr dirty="0" sz="1000" spc="10" i="1">
                <a:solidFill>
                  <a:srgbClr val="010202"/>
                </a:solidFill>
                <a:latin typeface="Times New Roman"/>
                <a:cs typeface="Times New Roman"/>
              </a:rPr>
              <a:t>S</a:t>
            </a:r>
            <a:r>
              <a:rPr dirty="0" baseline="-33333" sz="1125" spc="15" i="1">
                <a:solidFill>
                  <a:srgbClr val="010202"/>
                </a:solidFill>
                <a:latin typeface="Times New Roman"/>
                <a:cs typeface="Times New Roman"/>
              </a:rPr>
              <a:t>T</a:t>
            </a:r>
            <a:r>
              <a:rPr dirty="0" sz="1000" spc="10">
                <a:solidFill>
                  <a:srgbClr val="010202"/>
                </a:solidFill>
                <a:latin typeface="Times New Roman"/>
                <a:cs typeface="Times New Roman"/>
              </a:rPr>
              <a:t>,</a:t>
            </a:r>
            <a:r>
              <a:rPr dirty="0" sz="1000" spc="60">
                <a:solidFill>
                  <a:srgbClr val="010202"/>
                </a:solidFill>
                <a:latin typeface="Times New Roman"/>
                <a:cs typeface="Times New Roman"/>
              </a:rPr>
              <a:t> </a:t>
            </a:r>
            <a:r>
              <a:rPr dirty="0" sz="1000">
                <a:solidFill>
                  <a:srgbClr val="010202"/>
                </a:solidFill>
                <a:latin typeface="Times New Roman"/>
                <a:cs typeface="Times New Roman"/>
              </a:rPr>
              <a:t>and</a:t>
            </a:r>
            <a:endParaRPr sz="1000">
              <a:latin typeface="Times New Roman"/>
              <a:cs typeface="Times New Roman"/>
            </a:endParaRPr>
          </a:p>
          <a:p>
            <a:pPr marL="38100" marR="31115">
              <a:lnSpc>
                <a:spcPct val="100000"/>
              </a:lnSpc>
              <a:spcBef>
                <a:spcPts val="370"/>
              </a:spcBef>
            </a:pPr>
            <a:r>
              <a:rPr dirty="0" sz="1000">
                <a:solidFill>
                  <a:srgbClr val="010202"/>
                </a:solidFill>
                <a:latin typeface="Times New Roman"/>
                <a:cs typeface="Times New Roman"/>
              </a:rPr>
              <a:t>the intercept, with the </a:t>
            </a:r>
            <a:r>
              <a:rPr dirty="0" sz="1000" spc="-5">
                <a:solidFill>
                  <a:srgbClr val="010202"/>
                </a:solidFill>
                <a:latin typeface="Times New Roman"/>
                <a:cs typeface="Times New Roman"/>
              </a:rPr>
              <a:t>O</a:t>
            </a:r>
            <a:r>
              <a:rPr dirty="0" sz="1000" spc="-5" i="1">
                <a:solidFill>
                  <a:srgbClr val="010202"/>
                </a:solidFill>
                <a:latin typeface="Times New Roman"/>
                <a:cs typeface="Times New Roman"/>
              </a:rPr>
              <a:t>G </a:t>
            </a:r>
            <a:r>
              <a:rPr dirty="0" sz="1000" spc="-5">
                <a:solidFill>
                  <a:srgbClr val="010202"/>
                </a:solidFill>
                <a:latin typeface="Times New Roman"/>
                <a:cs typeface="Times New Roman"/>
              </a:rPr>
              <a:t>axis at </a:t>
            </a:r>
            <a:r>
              <a:rPr dirty="0" sz="1000" spc="-10" i="1">
                <a:solidFill>
                  <a:srgbClr val="010202"/>
                </a:solidFill>
                <a:latin typeface="Times New Roman"/>
                <a:cs typeface="Times New Roman"/>
              </a:rPr>
              <a:t>T</a:t>
            </a:r>
            <a:r>
              <a:rPr dirty="0" sz="1000" spc="-10">
                <a:solidFill>
                  <a:srgbClr val="010202"/>
                </a:solidFill>
                <a:latin typeface="Times New Roman"/>
                <a:cs typeface="Times New Roman"/>
              </a:rPr>
              <a:t>=0, </a:t>
            </a:r>
            <a:r>
              <a:rPr dirty="0" sz="1000" spc="-5">
                <a:solidFill>
                  <a:srgbClr val="010202"/>
                </a:solidFill>
                <a:latin typeface="Times New Roman"/>
                <a:cs typeface="Times New Roman"/>
              </a:rPr>
              <a:t>of the tangent to the line at any temperature is  </a:t>
            </a:r>
            <a:r>
              <a:rPr dirty="0" sz="1000">
                <a:solidFill>
                  <a:srgbClr val="010202"/>
                </a:solidFill>
                <a:latin typeface="Times New Roman"/>
                <a:cs typeface="Times New Roman"/>
              </a:rPr>
              <a:t>equal  to  </a:t>
            </a:r>
            <a:r>
              <a:rPr dirty="0" sz="1000" spc="-5">
                <a:solidFill>
                  <a:srgbClr val="010202"/>
                </a:solidFill>
                <a:latin typeface="Times New Roman"/>
                <a:cs typeface="Times New Roman"/>
              </a:rPr>
              <a:t>O</a:t>
            </a:r>
            <a:r>
              <a:rPr dirty="0" sz="1000" spc="-5" i="1">
                <a:solidFill>
                  <a:srgbClr val="010202"/>
                </a:solidFill>
                <a:latin typeface="Times New Roman"/>
                <a:cs typeface="Times New Roman"/>
              </a:rPr>
              <a:t>H</a:t>
            </a:r>
            <a:r>
              <a:rPr dirty="0" baseline="-33333" sz="1125" spc="-7" i="1">
                <a:solidFill>
                  <a:srgbClr val="010202"/>
                </a:solidFill>
                <a:latin typeface="Times New Roman"/>
                <a:cs typeface="Times New Roman"/>
              </a:rPr>
              <a:t>T</a:t>
            </a:r>
            <a:r>
              <a:rPr dirty="0" sz="1000" spc="-5">
                <a:solidFill>
                  <a:srgbClr val="010202"/>
                </a:solidFill>
                <a:latin typeface="Times New Roman"/>
                <a:cs typeface="Times New Roman"/>
              </a:rPr>
              <a:t>,  the  change  in  the  enthalpy  at  the  temperature  </a:t>
            </a:r>
            <a:r>
              <a:rPr dirty="0" sz="1000" spc="-15" i="1">
                <a:solidFill>
                  <a:srgbClr val="010202"/>
                </a:solidFill>
                <a:latin typeface="Times New Roman"/>
                <a:cs typeface="Times New Roman"/>
              </a:rPr>
              <a:t>T</a:t>
            </a:r>
            <a:r>
              <a:rPr dirty="0" sz="1000" spc="-15">
                <a:solidFill>
                  <a:srgbClr val="010202"/>
                </a:solidFill>
                <a:latin typeface="Times New Roman"/>
                <a:cs typeface="Times New Roman"/>
              </a:rPr>
              <a:t>.  </a:t>
            </a:r>
            <a:r>
              <a:rPr dirty="0" sz="1000" spc="-5">
                <a:solidFill>
                  <a:srgbClr val="010202"/>
                </a:solidFill>
                <a:latin typeface="Times New Roman"/>
                <a:cs typeface="Times New Roman"/>
              </a:rPr>
              <a:t>As  </a:t>
            </a:r>
            <a:r>
              <a:rPr dirty="0" sz="1000">
                <a:solidFill>
                  <a:srgbClr val="010202"/>
                </a:solidFill>
                <a:latin typeface="Times New Roman"/>
                <a:cs typeface="Times New Roman"/>
              </a:rPr>
              <a:t>the</a:t>
            </a:r>
            <a:r>
              <a:rPr dirty="0" sz="1000" spc="165">
                <a:solidFill>
                  <a:srgbClr val="010202"/>
                </a:solidFill>
                <a:latin typeface="Times New Roman"/>
                <a:cs typeface="Times New Roman"/>
              </a:rPr>
              <a:t> </a:t>
            </a:r>
            <a:r>
              <a:rPr dirty="0" sz="1000">
                <a:solidFill>
                  <a:srgbClr val="010202"/>
                </a:solidFill>
                <a:latin typeface="Times New Roman"/>
                <a:cs typeface="Times New Roman"/>
              </a:rPr>
              <a:t>temperature</a:t>
            </a:r>
            <a:endParaRPr sz="1000">
              <a:latin typeface="Times New Roman"/>
              <a:cs typeface="Times New Roman"/>
            </a:endParaRPr>
          </a:p>
          <a:p>
            <a:pPr marL="38100" marR="30480">
              <a:lnSpc>
                <a:spcPct val="100000"/>
              </a:lnSpc>
              <a:spcBef>
                <a:spcPts val="370"/>
              </a:spcBef>
            </a:pPr>
            <a:r>
              <a:rPr dirty="0" sz="1000">
                <a:solidFill>
                  <a:srgbClr val="010202"/>
                </a:solidFill>
                <a:latin typeface="Times New Roman"/>
                <a:cs typeface="Times New Roman"/>
              </a:rPr>
              <a:t>approaches zero, the slope of the line approaches zero and the variation of the tangential  </a:t>
            </a:r>
            <a:r>
              <a:rPr dirty="0" sz="1000" spc="-5">
                <a:solidFill>
                  <a:srgbClr val="010202"/>
                </a:solidFill>
                <a:latin typeface="Times New Roman"/>
                <a:cs typeface="Times New Roman"/>
              </a:rPr>
              <a:t>intercept with temperature approaches zero, the consequences of </a:t>
            </a:r>
            <a:r>
              <a:rPr dirty="0" sz="1000">
                <a:solidFill>
                  <a:srgbClr val="231F20"/>
                </a:solidFill>
                <a:latin typeface="Times New Roman"/>
                <a:cs typeface="Times New Roman"/>
              </a:rPr>
              <a:t>which are that,</a:t>
            </a:r>
            <a:r>
              <a:rPr dirty="0" sz="1000" spc="-15">
                <a:solidFill>
                  <a:srgbClr val="231F20"/>
                </a:solidFill>
                <a:latin typeface="Times New Roman"/>
                <a:cs typeface="Times New Roman"/>
              </a:rPr>
              <a:t> </a:t>
            </a:r>
            <a:r>
              <a:rPr dirty="0" sz="1000">
                <a:solidFill>
                  <a:srgbClr val="231F20"/>
                </a:solidFill>
                <a:latin typeface="Times New Roman"/>
                <a:cs typeface="Times New Roman"/>
              </a:rPr>
              <a:t>as</a:t>
            </a:r>
            <a:endParaRPr sz="1000">
              <a:latin typeface="Times New Roman"/>
              <a:cs typeface="Times New Roman"/>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444500" y="403099"/>
            <a:ext cx="2850515"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231F20"/>
                </a:solidFill>
                <a:latin typeface="Times New Roman"/>
                <a:cs typeface="Times New Roman"/>
              </a:rPr>
              <a:t>146 </a:t>
            </a:r>
            <a:r>
              <a:rPr dirty="0" sz="1000" spc="-5" i="1">
                <a:solidFill>
                  <a:srgbClr val="231F20"/>
                </a:solidFill>
                <a:latin typeface="Times New Roman"/>
                <a:cs typeface="Times New Roman"/>
              </a:rPr>
              <a:t>Introduction </a:t>
            </a:r>
            <a:r>
              <a:rPr dirty="0" sz="1000" i="1">
                <a:solidFill>
                  <a:srgbClr val="231F20"/>
                </a:solidFill>
                <a:latin typeface="Times New Roman"/>
                <a:cs typeface="Times New Roman"/>
              </a:rPr>
              <a:t>to the Thermodynamics of</a:t>
            </a:r>
            <a:r>
              <a:rPr dirty="0" sz="1000" spc="-100" i="1">
                <a:solidFill>
                  <a:srgbClr val="231F20"/>
                </a:solidFill>
                <a:latin typeface="Times New Roman"/>
                <a:cs typeface="Times New Roman"/>
              </a:rPr>
              <a:t> </a:t>
            </a:r>
            <a:r>
              <a:rPr dirty="0" sz="1000" i="1">
                <a:solidFill>
                  <a:srgbClr val="231F20"/>
                </a:solidFill>
                <a:latin typeface="Times New Roman"/>
                <a:cs typeface="Times New Roman"/>
              </a:rPr>
              <a:t>Materials</a:t>
            </a:r>
            <a:endParaRPr sz="1000">
              <a:latin typeface="Times New Roman"/>
              <a:cs typeface="Times New Roman"/>
            </a:endParaRPr>
          </a:p>
        </p:txBody>
      </p:sp>
      <p:sp>
        <p:nvSpPr>
          <p:cNvPr id="3" name="object 3"/>
          <p:cNvSpPr/>
          <p:nvPr/>
        </p:nvSpPr>
        <p:spPr>
          <a:xfrm>
            <a:off x="1104445" y="699951"/>
            <a:ext cx="3277509" cy="2591707"/>
          </a:xfrm>
          <a:prstGeom prst="rect">
            <a:avLst/>
          </a:prstGeom>
          <a:blipFill>
            <a:blip r:embed="rId2" cstate="print"/>
            <a:stretch>
              <a:fillRect/>
            </a:stretch>
          </a:blipFill>
        </p:spPr>
        <p:txBody>
          <a:bodyPr wrap="square" lIns="0" tIns="0" rIns="0" bIns="0" rtlCol="0"/>
          <a:lstStyle/>
          <a:p/>
        </p:txBody>
      </p:sp>
      <p:sp>
        <p:nvSpPr>
          <p:cNvPr id="4" name="object 4"/>
          <p:cNvSpPr txBox="1"/>
          <p:nvPr/>
        </p:nvSpPr>
        <p:spPr>
          <a:xfrm>
            <a:off x="406400" y="3493770"/>
            <a:ext cx="4386580" cy="916940"/>
          </a:xfrm>
          <a:prstGeom prst="rect">
            <a:avLst/>
          </a:prstGeom>
        </p:spPr>
        <p:txBody>
          <a:bodyPr wrap="square" lIns="0" tIns="10160" rIns="0" bIns="0" rtlCol="0" vert="horz">
            <a:spAutoFit/>
          </a:bodyPr>
          <a:lstStyle/>
          <a:p>
            <a:pPr marL="942340" marR="327660" indent="-457200">
              <a:lnSpc>
                <a:spcPct val="101800"/>
              </a:lnSpc>
              <a:spcBef>
                <a:spcPts val="80"/>
              </a:spcBef>
            </a:pPr>
            <a:r>
              <a:rPr dirty="0" sz="900" spc="-5" b="1">
                <a:solidFill>
                  <a:srgbClr val="040505"/>
                </a:solidFill>
                <a:latin typeface="Times New Roman"/>
                <a:cs typeface="Times New Roman"/>
              </a:rPr>
              <a:t>Figure </a:t>
            </a:r>
            <a:r>
              <a:rPr dirty="0" sz="900" b="1">
                <a:solidFill>
                  <a:srgbClr val="040505"/>
                </a:solidFill>
                <a:latin typeface="Times New Roman"/>
                <a:cs typeface="Times New Roman"/>
              </a:rPr>
              <a:t>6.10 </a:t>
            </a:r>
            <a:r>
              <a:rPr dirty="0" sz="900">
                <a:solidFill>
                  <a:srgbClr val="040505"/>
                </a:solidFill>
                <a:latin typeface="Times New Roman"/>
                <a:cs typeface="Times New Roman"/>
              </a:rPr>
              <a:t>The variation of the change in the Gibbs free </a:t>
            </a:r>
            <a:r>
              <a:rPr dirty="0" sz="900" spc="-5">
                <a:solidFill>
                  <a:srgbClr val="040505"/>
                </a:solidFill>
                <a:latin typeface="Times New Roman"/>
                <a:cs typeface="Times New Roman"/>
              </a:rPr>
              <a:t>energy </a:t>
            </a:r>
            <a:r>
              <a:rPr dirty="0" sz="900">
                <a:solidFill>
                  <a:srgbClr val="040505"/>
                </a:solidFill>
                <a:latin typeface="Times New Roman"/>
                <a:cs typeface="Times New Roman"/>
              </a:rPr>
              <a:t>for a reac-  tion with temperature as the temperature approaches absolute</a:t>
            </a:r>
            <a:r>
              <a:rPr dirty="0" sz="900" spc="-80">
                <a:solidFill>
                  <a:srgbClr val="040505"/>
                </a:solidFill>
                <a:latin typeface="Times New Roman"/>
                <a:cs typeface="Times New Roman"/>
              </a:rPr>
              <a:t> </a:t>
            </a:r>
            <a:r>
              <a:rPr dirty="0" sz="900">
                <a:solidFill>
                  <a:srgbClr val="040505"/>
                </a:solidFill>
                <a:latin typeface="Times New Roman"/>
                <a:cs typeface="Times New Roman"/>
              </a:rPr>
              <a:t>zero.</a:t>
            </a:r>
            <a:endParaRPr sz="900">
              <a:latin typeface="Times New Roman"/>
              <a:cs typeface="Times New Roman"/>
            </a:endParaRPr>
          </a:p>
          <a:p>
            <a:pPr>
              <a:lnSpc>
                <a:spcPct val="100000"/>
              </a:lnSpc>
            </a:pPr>
            <a:endParaRPr sz="1000">
              <a:latin typeface="Times New Roman"/>
              <a:cs typeface="Times New Roman"/>
            </a:endParaRPr>
          </a:p>
          <a:p>
            <a:pPr>
              <a:lnSpc>
                <a:spcPct val="100000"/>
              </a:lnSpc>
              <a:spcBef>
                <a:spcPts val="20"/>
              </a:spcBef>
            </a:pPr>
            <a:endParaRPr sz="1100">
              <a:latin typeface="Times New Roman"/>
              <a:cs typeface="Times New Roman"/>
            </a:endParaRPr>
          </a:p>
          <a:p>
            <a:pPr marL="50800" marR="43180">
              <a:lnSpc>
                <a:spcPct val="100000"/>
              </a:lnSpc>
            </a:pPr>
            <a:r>
              <a:rPr dirty="0" sz="1000" spc="-5" i="1">
                <a:solidFill>
                  <a:srgbClr val="231F20"/>
                </a:solidFill>
                <a:latin typeface="Times New Roman"/>
                <a:cs typeface="Times New Roman"/>
              </a:rPr>
              <a:t>T </a:t>
            </a:r>
            <a:r>
              <a:rPr dirty="0" sz="1000">
                <a:solidFill>
                  <a:srgbClr val="231F20"/>
                </a:solidFill>
                <a:latin typeface="Times New Roman"/>
                <a:cs typeface="Times New Roman"/>
              </a:rPr>
              <a:t>→ 0, then </a:t>
            </a:r>
            <a:r>
              <a:rPr dirty="0" sz="1000" spc="-5">
                <a:solidFill>
                  <a:srgbClr val="231F20"/>
                </a:solidFill>
                <a:latin typeface="Times New Roman"/>
                <a:cs typeface="Times New Roman"/>
              </a:rPr>
              <a:t>Δ</a:t>
            </a:r>
            <a:r>
              <a:rPr dirty="0" sz="1000" spc="-5" i="1">
                <a:solidFill>
                  <a:srgbClr val="231F20"/>
                </a:solidFill>
                <a:latin typeface="Times New Roman"/>
                <a:cs typeface="Times New Roman"/>
              </a:rPr>
              <a:t>S </a:t>
            </a:r>
            <a:r>
              <a:rPr dirty="0" sz="1000">
                <a:solidFill>
                  <a:srgbClr val="231F20"/>
                </a:solidFill>
                <a:latin typeface="Times New Roman"/>
                <a:cs typeface="Times New Roman"/>
              </a:rPr>
              <a:t>→ 0 and Δ</a:t>
            </a:r>
            <a:r>
              <a:rPr dirty="0" sz="1000" i="1">
                <a:solidFill>
                  <a:srgbClr val="231F20"/>
                </a:solidFill>
                <a:latin typeface="Times New Roman"/>
                <a:cs typeface="Times New Roman"/>
              </a:rPr>
              <a:t>C</a:t>
            </a:r>
            <a:r>
              <a:rPr dirty="0" baseline="-35353" sz="825" i="1">
                <a:solidFill>
                  <a:srgbClr val="231F20"/>
                </a:solidFill>
                <a:latin typeface="Times New Roman"/>
                <a:cs typeface="Times New Roman"/>
              </a:rPr>
              <a:t>p </a:t>
            </a:r>
            <a:r>
              <a:rPr dirty="0" sz="1000">
                <a:solidFill>
                  <a:srgbClr val="231F20"/>
                </a:solidFill>
                <a:latin typeface="Times New Roman"/>
                <a:cs typeface="Times New Roman"/>
              </a:rPr>
              <a:t>→ 0. This can be seen by </a:t>
            </a:r>
            <a:r>
              <a:rPr dirty="0" sz="1000" spc="-5">
                <a:solidFill>
                  <a:srgbClr val="231F20"/>
                </a:solidFill>
                <a:latin typeface="Times New Roman"/>
                <a:cs typeface="Times New Roman"/>
              </a:rPr>
              <a:t>differentiating </a:t>
            </a:r>
            <a:r>
              <a:rPr dirty="0" sz="1000">
                <a:solidFill>
                  <a:srgbClr val="231F20"/>
                </a:solidFill>
                <a:latin typeface="Times New Roman"/>
                <a:cs typeface="Times New Roman"/>
              </a:rPr>
              <a:t>Eq. (5.2)</a:t>
            </a:r>
            <a:r>
              <a:rPr dirty="0" sz="1000" spc="-170">
                <a:solidFill>
                  <a:srgbClr val="231F20"/>
                </a:solidFill>
                <a:latin typeface="Times New Roman"/>
                <a:cs typeface="Times New Roman"/>
              </a:rPr>
              <a:t> </a:t>
            </a:r>
            <a:r>
              <a:rPr dirty="0" sz="1000">
                <a:solidFill>
                  <a:srgbClr val="231F20"/>
                </a:solidFill>
                <a:latin typeface="Times New Roman"/>
                <a:cs typeface="Times New Roman"/>
              </a:rPr>
              <a:t>with  respect to </a:t>
            </a:r>
            <a:r>
              <a:rPr dirty="0" sz="1000" spc="-5" i="1">
                <a:solidFill>
                  <a:srgbClr val="231F20"/>
                </a:solidFill>
                <a:latin typeface="Times New Roman"/>
                <a:cs typeface="Times New Roman"/>
              </a:rPr>
              <a:t>T </a:t>
            </a:r>
            <a:r>
              <a:rPr dirty="0" sz="1000">
                <a:solidFill>
                  <a:srgbClr val="231F20"/>
                </a:solidFill>
                <a:latin typeface="Times New Roman"/>
                <a:cs typeface="Times New Roman"/>
              </a:rPr>
              <a:t>at constant</a:t>
            </a:r>
            <a:r>
              <a:rPr dirty="0" sz="1000" spc="-10">
                <a:solidFill>
                  <a:srgbClr val="231F20"/>
                </a:solidFill>
                <a:latin typeface="Times New Roman"/>
                <a:cs typeface="Times New Roman"/>
              </a:rPr>
              <a:t> </a:t>
            </a:r>
            <a:r>
              <a:rPr dirty="0" sz="1000" i="1">
                <a:solidFill>
                  <a:srgbClr val="231F20"/>
                </a:solidFill>
                <a:latin typeface="Times New Roman"/>
                <a:cs typeface="Times New Roman"/>
              </a:rPr>
              <a:t>P</a:t>
            </a:r>
            <a:r>
              <a:rPr dirty="0" sz="1000">
                <a:solidFill>
                  <a:srgbClr val="231F20"/>
                </a:solidFill>
                <a:latin typeface="Times New Roman"/>
                <a:cs typeface="Times New Roman"/>
              </a:rPr>
              <a:t>:</a:t>
            </a:r>
            <a:endParaRPr sz="1000">
              <a:latin typeface="Times New Roman"/>
              <a:cs typeface="Times New Roman"/>
            </a:endParaRPr>
          </a:p>
        </p:txBody>
      </p:sp>
      <p:sp>
        <p:nvSpPr>
          <p:cNvPr id="5" name="object 5"/>
          <p:cNvSpPr/>
          <p:nvPr/>
        </p:nvSpPr>
        <p:spPr>
          <a:xfrm>
            <a:off x="1437072" y="4473752"/>
            <a:ext cx="2634359" cy="438318"/>
          </a:xfrm>
          <a:prstGeom prst="rect">
            <a:avLst/>
          </a:prstGeom>
          <a:blipFill>
            <a:blip r:embed="rId3" cstate="print"/>
            <a:stretch>
              <a:fillRect/>
            </a:stretch>
          </a:blipFill>
        </p:spPr>
        <p:txBody>
          <a:bodyPr wrap="square" lIns="0" tIns="0" rIns="0" bIns="0" rtlCol="0"/>
          <a:lstStyle/>
          <a:p/>
        </p:txBody>
      </p:sp>
      <p:sp>
        <p:nvSpPr>
          <p:cNvPr id="6" name="object 6"/>
          <p:cNvSpPr txBox="1"/>
          <p:nvPr/>
        </p:nvSpPr>
        <p:spPr>
          <a:xfrm>
            <a:off x="444500" y="5016309"/>
            <a:ext cx="843915"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231F20"/>
                </a:solidFill>
                <a:latin typeface="Times New Roman"/>
                <a:cs typeface="Times New Roman"/>
              </a:rPr>
              <a:t>From Eq.</a:t>
            </a:r>
            <a:r>
              <a:rPr dirty="0" sz="1000" spc="-85">
                <a:solidFill>
                  <a:srgbClr val="231F20"/>
                </a:solidFill>
                <a:latin typeface="Times New Roman"/>
                <a:cs typeface="Times New Roman"/>
              </a:rPr>
              <a:t> </a:t>
            </a:r>
            <a:r>
              <a:rPr dirty="0" sz="1000">
                <a:solidFill>
                  <a:srgbClr val="231F20"/>
                </a:solidFill>
                <a:latin typeface="Times New Roman"/>
                <a:cs typeface="Times New Roman"/>
              </a:rPr>
              <a:t>(5.12)</a:t>
            </a:r>
            <a:endParaRPr sz="1000">
              <a:latin typeface="Times New Roman"/>
              <a:cs typeface="Times New Roman"/>
            </a:endParaRPr>
          </a:p>
        </p:txBody>
      </p:sp>
      <p:sp>
        <p:nvSpPr>
          <p:cNvPr id="7" name="object 7"/>
          <p:cNvSpPr/>
          <p:nvPr/>
        </p:nvSpPr>
        <p:spPr>
          <a:xfrm>
            <a:off x="2193496" y="5276705"/>
            <a:ext cx="1125583" cy="392334"/>
          </a:xfrm>
          <a:prstGeom prst="rect">
            <a:avLst/>
          </a:prstGeom>
          <a:blipFill>
            <a:blip r:embed="rId4" cstate="print"/>
            <a:stretch>
              <a:fillRect/>
            </a:stretch>
          </a:blipFill>
        </p:spPr>
        <p:txBody>
          <a:bodyPr wrap="square" lIns="0" tIns="0" rIns="0" bIns="0" rtlCol="0"/>
          <a:lstStyle/>
          <a:p/>
        </p:txBody>
      </p:sp>
      <p:sp>
        <p:nvSpPr>
          <p:cNvPr id="8" name="object 8"/>
          <p:cNvSpPr/>
          <p:nvPr/>
        </p:nvSpPr>
        <p:spPr>
          <a:xfrm>
            <a:off x="1810946" y="5961122"/>
            <a:ext cx="1890492" cy="381806"/>
          </a:xfrm>
          <a:prstGeom prst="rect">
            <a:avLst/>
          </a:prstGeom>
          <a:blipFill>
            <a:blip r:embed="rId5" cstate="print"/>
            <a:stretch>
              <a:fillRect/>
            </a:stretch>
          </a:blipFill>
        </p:spPr>
        <p:txBody>
          <a:bodyPr wrap="square" lIns="0" tIns="0" rIns="0" bIns="0" rtlCol="0"/>
          <a:lstStyle/>
          <a:p/>
        </p:txBody>
      </p:sp>
      <p:sp>
        <p:nvSpPr>
          <p:cNvPr id="9" name="object 9"/>
          <p:cNvSpPr txBox="1"/>
          <p:nvPr/>
        </p:nvSpPr>
        <p:spPr>
          <a:xfrm>
            <a:off x="444500" y="5763679"/>
            <a:ext cx="452755"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231F20"/>
                </a:solidFill>
                <a:latin typeface="Times New Roman"/>
                <a:cs typeface="Times New Roman"/>
              </a:rPr>
              <a:t>and</a:t>
            </a:r>
            <a:r>
              <a:rPr dirty="0" sz="1000" spc="-75">
                <a:solidFill>
                  <a:srgbClr val="231F20"/>
                </a:solidFill>
                <a:latin typeface="Times New Roman"/>
                <a:cs typeface="Times New Roman"/>
              </a:rPr>
              <a:t> </a:t>
            </a:r>
            <a:r>
              <a:rPr dirty="0" sz="1000">
                <a:solidFill>
                  <a:srgbClr val="231F20"/>
                </a:solidFill>
                <a:latin typeface="Times New Roman"/>
                <a:cs typeface="Times New Roman"/>
              </a:rPr>
              <a:t>thus</a:t>
            </a:r>
            <a:endParaRPr sz="1000">
              <a:latin typeface="Times New Roman"/>
              <a:cs typeface="Times New Roman"/>
            </a:endParaRPr>
          </a:p>
        </p:txBody>
      </p:sp>
      <p:sp>
        <p:nvSpPr>
          <p:cNvPr id="10" name="object 10"/>
          <p:cNvSpPr txBox="1"/>
          <p:nvPr/>
        </p:nvSpPr>
        <p:spPr>
          <a:xfrm>
            <a:off x="444373" y="6464210"/>
            <a:ext cx="4599305" cy="635000"/>
          </a:xfrm>
          <a:prstGeom prst="rect">
            <a:avLst/>
          </a:prstGeom>
        </p:spPr>
        <p:txBody>
          <a:bodyPr wrap="square" lIns="0" tIns="12700" rIns="0" bIns="0" rtlCol="0" vert="horz">
            <a:spAutoFit/>
          </a:bodyPr>
          <a:lstStyle/>
          <a:p>
            <a:pPr marL="12700" marR="6350">
              <a:lnSpc>
                <a:spcPct val="100000"/>
              </a:lnSpc>
              <a:spcBef>
                <a:spcPts val="100"/>
              </a:spcBef>
            </a:pPr>
            <a:r>
              <a:rPr dirty="0" sz="1000">
                <a:solidFill>
                  <a:srgbClr val="231F20"/>
                </a:solidFill>
                <a:latin typeface="Times New Roman"/>
                <a:cs typeface="Times New Roman"/>
              </a:rPr>
              <a:t>Thus if </a:t>
            </a:r>
            <a:r>
              <a:rPr dirty="0" sz="1000" spc="-5">
                <a:solidFill>
                  <a:srgbClr val="231F20"/>
                </a:solidFill>
                <a:latin typeface="Times New Roman"/>
                <a:cs typeface="Times New Roman"/>
              </a:rPr>
              <a:t>(∂ΔG/∂T)P </a:t>
            </a:r>
            <a:r>
              <a:rPr dirty="0" sz="1000">
                <a:solidFill>
                  <a:srgbClr val="231F20"/>
                </a:solidFill>
                <a:latin typeface="Times New Roman"/>
                <a:cs typeface="Times New Roman"/>
              </a:rPr>
              <a:t>and </a:t>
            </a:r>
            <a:r>
              <a:rPr dirty="0" sz="1000" spc="-5">
                <a:solidFill>
                  <a:srgbClr val="231F20"/>
                </a:solidFill>
                <a:latin typeface="Times New Roman"/>
                <a:cs typeface="Times New Roman"/>
              </a:rPr>
              <a:t>(∂ΔH/∂T)p </a:t>
            </a:r>
            <a:r>
              <a:rPr dirty="0" sz="1000">
                <a:solidFill>
                  <a:srgbClr val="231F20"/>
                </a:solidFill>
                <a:latin typeface="Times New Roman"/>
                <a:cs typeface="Times New Roman"/>
              </a:rPr>
              <a:t>approach zero as T → 0, the values of </a:t>
            </a:r>
            <a:r>
              <a:rPr dirty="0" sz="1000" spc="-5">
                <a:solidFill>
                  <a:srgbClr val="231F20"/>
                </a:solidFill>
                <a:latin typeface="Times New Roman"/>
                <a:cs typeface="Times New Roman"/>
              </a:rPr>
              <a:t>ΔS </a:t>
            </a:r>
            <a:r>
              <a:rPr dirty="0" sz="1000">
                <a:solidFill>
                  <a:srgbClr val="231F20"/>
                </a:solidFill>
                <a:latin typeface="Times New Roman"/>
                <a:cs typeface="Times New Roman"/>
              </a:rPr>
              <a:t>and </a:t>
            </a:r>
            <a:r>
              <a:rPr dirty="0" sz="1000" spc="-5">
                <a:solidFill>
                  <a:srgbClr val="231F20"/>
                </a:solidFill>
                <a:latin typeface="Times New Roman"/>
                <a:cs typeface="Times New Roman"/>
              </a:rPr>
              <a:t>ΔCp  </a:t>
            </a:r>
            <a:r>
              <a:rPr dirty="0" sz="1000">
                <a:solidFill>
                  <a:srgbClr val="231F20"/>
                </a:solidFill>
                <a:latin typeface="Times New Roman"/>
                <a:cs typeface="Times New Roman"/>
              </a:rPr>
              <a:t>approach zero as T → 0 (provided that </a:t>
            </a:r>
            <a:r>
              <a:rPr dirty="0" sz="1000" spc="-5">
                <a:solidFill>
                  <a:srgbClr val="231F20"/>
                </a:solidFill>
                <a:latin typeface="Times New Roman"/>
                <a:cs typeface="Times New Roman"/>
              </a:rPr>
              <a:t>(∂ΔS/∂T)p </a:t>
            </a:r>
            <a:r>
              <a:rPr dirty="0" sz="1000">
                <a:solidFill>
                  <a:srgbClr val="231F20"/>
                </a:solidFill>
                <a:latin typeface="Times New Roman"/>
                <a:cs typeface="Times New Roman"/>
              </a:rPr>
              <a:t>is not </a:t>
            </a:r>
            <a:r>
              <a:rPr dirty="0" sz="1000" spc="-45">
                <a:solidFill>
                  <a:srgbClr val="231F20"/>
                </a:solidFill>
                <a:latin typeface="Times New Roman"/>
                <a:cs typeface="Times New Roman"/>
              </a:rPr>
              <a:t>innite </a:t>
            </a:r>
            <a:r>
              <a:rPr dirty="0" sz="1000">
                <a:solidFill>
                  <a:srgbClr val="231F20"/>
                </a:solidFill>
                <a:latin typeface="Times New Roman"/>
                <a:cs typeface="Times New Roman"/>
              </a:rPr>
              <a:t>at</a:t>
            </a:r>
            <a:r>
              <a:rPr dirty="0" sz="1000" spc="-35">
                <a:solidFill>
                  <a:srgbClr val="231F20"/>
                </a:solidFill>
                <a:latin typeface="Times New Roman"/>
                <a:cs typeface="Times New Roman"/>
              </a:rPr>
              <a:t> </a:t>
            </a:r>
            <a:r>
              <a:rPr dirty="0" sz="1000">
                <a:solidFill>
                  <a:srgbClr val="231F20"/>
                </a:solidFill>
                <a:latin typeface="Times New Roman"/>
                <a:cs typeface="Times New Roman"/>
              </a:rPr>
              <a:t>T=0).</a:t>
            </a:r>
            <a:endParaRPr sz="1000">
              <a:latin typeface="Times New Roman"/>
              <a:cs typeface="Times New Roman"/>
            </a:endParaRPr>
          </a:p>
          <a:p>
            <a:pPr marL="12700" marR="5080" indent="152400">
              <a:lnSpc>
                <a:spcPct val="100000"/>
              </a:lnSpc>
            </a:pPr>
            <a:r>
              <a:rPr dirty="0" sz="1000" spc="-10">
                <a:solidFill>
                  <a:srgbClr val="231F20"/>
                </a:solidFill>
                <a:latin typeface="Times New Roman"/>
                <a:cs typeface="Times New Roman"/>
              </a:rPr>
              <a:t>Nernst’s</a:t>
            </a:r>
            <a:r>
              <a:rPr dirty="0" sz="1000" spc="-75">
                <a:solidFill>
                  <a:srgbClr val="231F20"/>
                </a:solidFill>
                <a:latin typeface="Times New Roman"/>
                <a:cs typeface="Times New Roman"/>
              </a:rPr>
              <a:t> </a:t>
            </a:r>
            <a:r>
              <a:rPr dirty="0" sz="1000">
                <a:solidFill>
                  <a:srgbClr val="231F20"/>
                </a:solidFill>
                <a:latin typeface="Times New Roman"/>
                <a:cs typeface="Times New Roman"/>
              </a:rPr>
              <a:t>heat</a:t>
            </a:r>
            <a:r>
              <a:rPr dirty="0" sz="1000" spc="-70">
                <a:solidFill>
                  <a:srgbClr val="231F20"/>
                </a:solidFill>
                <a:latin typeface="Times New Roman"/>
                <a:cs typeface="Times New Roman"/>
              </a:rPr>
              <a:t> </a:t>
            </a:r>
            <a:r>
              <a:rPr dirty="0" sz="1000">
                <a:solidFill>
                  <a:srgbClr val="231F20"/>
                </a:solidFill>
                <a:latin typeface="Times New Roman"/>
                <a:cs typeface="Times New Roman"/>
              </a:rPr>
              <a:t>theorem</a:t>
            </a:r>
            <a:r>
              <a:rPr dirty="0" sz="1000" spc="-70">
                <a:solidFill>
                  <a:srgbClr val="231F20"/>
                </a:solidFill>
                <a:latin typeface="Times New Roman"/>
                <a:cs typeface="Times New Roman"/>
              </a:rPr>
              <a:t> </a:t>
            </a:r>
            <a:r>
              <a:rPr dirty="0" sz="1000">
                <a:solidFill>
                  <a:srgbClr val="231F20"/>
                </a:solidFill>
                <a:latin typeface="Times New Roman"/>
                <a:cs typeface="Times New Roman"/>
              </a:rPr>
              <a:t>states</a:t>
            </a:r>
            <a:r>
              <a:rPr dirty="0" sz="1000" spc="-70">
                <a:solidFill>
                  <a:srgbClr val="231F20"/>
                </a:solidFill>
                <a:latin typeface="Times New Roman"/>
                <a:cs typeface="Times New Roman"/>
              </a:rPr>
              <a:t> </a:t>
            </a:r>
            <a:r>
              <a:rPr dirty="0" sz="1000">
                <a:solidFill>
                  <a:srgbClr val="231F20"/>
                </a:solidFill>
                <a:latin typeface="Times New Roman"/>
                <a:cs typeface="Times New Roman"/>
              </a:rPr>
              <a:t>that</a:t>
            </a:r>
            <a:r>
              <a:rPr dirty="0" sz="1000" spc="-70">
                <a:solidFill>
                  <a:srgbClr val="231F20"/>
                </a:solidFill>
                <a:latin typeface="Times New Roman"/>
                <a:cs typeface="Times New Roman"/>
              </a:rPr>
              <a:t> </a:t>
            </a:r>
            <a:r>
              <a:rPr dirty="0" sz="1000">
                <a:solidFill>
                  <a:srgbClr val="231F20"/>
                </a:solidFill>
                <a:latin typeface="Times New Roman"/>
                <a:cs typeface="Times New Roman"/>
              </a:rPr>
              <a:t>“for</a:t>
            </a:r>
            <a:r>
              <a:rPr dirty="0" sz="1000" spc="-70">
                <a:solidFill>
                  <a:srgbClr val="231F20"/>
                </a:solidFill>
                <a:latin typeface="Times New Roman"/>
                <a:cs typeface="Times New Roman"/>
              </a:rPr>
              <a:t> </a:t>
            </a:r>
            <a:r>
              <a:rPr dirty="0" sz="1000">
                <a:solidFill>
                  <a:srgbClr val="231F20"/>
                </a:solidFill>
                <a:latin typeface="Times New Roman"/>
                <a:cs typeface="Times New Roman"/>
              </a:rPr>
              <a:t>all</a:t>
            </a:r>
            <a:r>
              <a:rPr dirty="0" sz="1000" spc="-75">
                <a:solidFill>
                  <a:srgbClr val="231F20"/>
                </a:solidFill>
                <a:latin typeface="Times New Roman"/>
                <a:cs typeface="Times New Roman"/>
              </a:rPr>
              <a:t> </a:t>
            </a:r>
            <a:r>
              <a:rPr dirty="0" sz="1000">
                <a:solidFill>
                  <a:srgbClr val="231F20"/>
                </a:solidFill>
                <a:latin typeface="Times New Roman"/>
                <a:cs typeface="Times New Roman"/>
              </a:rPr>
              <a:t>reactions</a:t>
            </a:r>
            <a:r>
              <a:rPr dirty="0" sz="1000" spc="-70">
                <a:solidFill>
                  <a:srgbClr val="231F20"/>
                </a:solidFill>
                <a:latin typeface="Times New Roman"/>
                <a:cs typeface="Times New Roman"/>
              </a:rPr>
              <a:t> </a:t>
            </a:r>
            <a:r>
              <a:rPr dirty="0" sz="1000">
                <a:solidFill>
                  <a:srgbClr val="231F20"/>
                </a:solidFill>
                <a:latin typeface="Times New Roman"/>
                <a:cs typeface="Times New Roman"/>
              </a:rPr>
              <a:t>involving</a:t>
            </a:r>
            <a:r>
              <a:rPr dirty="0" sz="1000" spc="-70">
                <a:solidFill>
                  <a:srgbClr val="231F20"/>
                </a:solidFill>
                <a:latin typeface="Times New Roman"/>
                <a:cs typeface="Times New Roman"/>
              </a:rPr>
              <a:t> </a:t>
            </a:r>
            <a:r>
              <a:rPr dirty="0" sz="1000">
                <a:solidFill>
                  <a:srgbClr val="231F20"/>
                </a:solidFill>
                <a:latin typeface="Times New Roman"/>
                <a:cs typeface="Times New Roman"/>
              </a:rPr>
              <a:t>substances</a:t>
            </a:r>
            <a:r>
              <a:rPr dirty="0" sz="1000" spc="-70">
                <a:solidFill>
                  <a:srgbClr val="231F20"/>
                </a:solidFill>
                <a:latin typeface="Times New Roman"/>
                <a:cs typeface="Times New Roman"/>
              </a:rPr>
              <a:t> </a:t>
            </a:r>
            <a:r>
              <a:rPr dirty="0" sz="1000">
                <a:solidFill>
                  <a:srgbClr val="231F20"/>
                </a:solidFill>
                <a:latin typeface="Times New Roman"/>
                <a:cs typeface="Times New Roman"/>
              </a:rPr>
              <a:t>in</a:t>
            </a:r>
            <a:r>
              <a:rPr dirty="0" sz="1000" spc="-70">
                <a:solidFill>
                  <a:srgbClr val="231F20"/>
                </a:solidFill>
                <a:latin typeface="Times New Roman"/>
                <a:cs typeface="Times New Roman"/>
              </a:rPr>
              <a:t> </a:t>
            </a:r>
            <a:r>
              <a:rPr dirty="0" sz="1000">
                <a:solidFill>
                  <a:srgbClr val="231F20"/>
                </a:solidFill>
                <a:latin typeface="Times New Roman"/>
                <a:cs typeface="Times New Roman"/>
              </a:rPr>
              <a:t>the</a:t>
            </a:r>
            <a:r>
              <a:rPr dirty="0" sz="1000" spc="-70">
                <a:solidFill>
                  <a:srgbClr val="231F20"/>
                </a:solidFill>
                <a:latin typeface="Times New Roman"/>
                <a:cs typeface="Times New Roman"/>
              </a:rPr>
              <a:t> </a:t>
            </a:r>
            <a:r>
              <a:rPr dirty="0" sz="1000">
                <a:solidFill>
                  <a:srgbClr val="231F20"/>
                </a:solidFill>
                <a:latin typeface="Times New Roman"/>
                <a:cs typeface="Times New Roman"/>
              </a:rPr>
              <a:t>condensed  state, </a:t>
            </a:r>
            <a:r>
              <a:rPr dirty="0" sz="1000" spc="-5">
                <a:solidFill>
                  <a:srgbClr val="231F20"/>
                </a:solidFill>
                <a:latin typeface="Times New Roman"/>
                <a:cs typeface="Times New Roman"/>
              </a:rPr>
              <a:t>ΔS </a:t>
            </a:r>
            <a:r>
              <a:rPr dirty="0" sz="1000">
                <a:solidFill>
                  <a:srgbClr val="231F20"/>
                </a:solidFill>
                <a:latin typeface="Times New Roman"/>
                <a:cs typeface="Times New Roman"/>
              </a:rPr>
              <a:t>is zero at the absolute zero of temperature.” Thus, for the general</a:t>
            </a:r>
            <a:r>
              <a:rPr dirty="0" sz="1000" spc="-125">
                <a:solidFill>
                  <a:srgbClr val="231F20"/>
                </a:solidFill>
                <a:latin typeface="Times New Roman"/>
                <a:cs typeface="Times New Roman"/>
              </a:rPr>
              <a:t> </a:t>
            </a:r>
            <a:r>
              <a:rPr dirty="0" sz="1000">
                <a:solidFill>
                  <a:srgbClr val="231F20"/>
                </a:solidFill>
                <a:latin typeface="Times New Roman"/>
                <a:cs typeface="Times New Roman"/>
              </a:rPr>
              <a:t>reaction</a:t>
            </a:r>
            <a:endParaRPr sz="1000">
              <a:latin typeface="Times New Roman"/>
              <a:cs typeface="Times New Roman"/>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960271" y="403097"/>
            <a:ext cx="4081779" cy="177800"/>
          </a:xfrm>
          <a:prstGeom prst="rect">
            <a:avLst/>
          </a:prstGeom>
        </p:spPr>
        <p:txBody>
          <a:bodyPr wrap="square" lIns="0" tIns="12700" rIns="0" bIns="0" rtlCol="0" vert="horz">
            <a:spAutoFit/>
          </a:bodyPr>
          <a:lstStyle/>
          <a:p>
            <a:pPr marL="12700">
              <a:lnSpc>
                <a:spcPct val="100000"/>
              </a:lnSpc>
              <a:spcBef>
                <a:spcPts val="100"/>
              </a:spcBef>
            </a:pPr>
            <a:r>
              <a:rPr dirty="0" sz="1000" i="1">
                <a:solidFill>
                  <a:srgbClr val="231F20"/>
                </a:solidFill>
                <a:latin typeface="Times New Roman"/>
                <a:cs typeface="Times New Roman"/>
              </a:rPr>
              <a:t>Heat </a:t>
            </a:r>
            <a:r>
              <a:rPr dirty="0" sz="1000" spc="-10" i="1">
                <a:solidFill>
                  <a:srgbClr val="231F20"/>
                </a:solidFill>
                <a:latin typeface="Times New Roman"/>
                <a:cs typeface="Times New Roman"/>
              </a:rPr>
              <a:t>Capacity, Enthalpy, </a:t>
            </a:r>
            <a:r>
              <a:rPr dirty="0" sz="1000" spc="-15" i="1">
                <a:solidFill>
                  <a:srgbClr val="231F20"/>
                </a:solidFill>
                <a:latin typeface="Times New Roman"/>
                <a:cs typeface="Times New Roman"/>
              </a:rPr>
              <a:t>Entropy, </a:t>
            </a:r>
            <a:r>
              <a:rPr dirty="0" sz="1000" i="1">
                <a:solidFill>
                  <a:srgbClr val="231F20"/>
                </a:solidFill>
                <a:latin typeface="Times New Roman"/>
                <a:cs typeface="Times New Roman"/>
              </a:rPr>
              <a:t>and the </a:t>
            </a:r>
            <a:r>
              <a:rPr dirty="0" sz="1000" spc="-10" i="1">
                <a:solidFill>
                  <a:srgbClr val="231F20"/>
                </a:solidFill>
                <a:latin typeface="Times New Roman"/>
                <a:cs typeface="Times New Roman"/>
              </a:rPr>
              <a:t>Third </a:t>
            </a:r>
            <a:r>
              <a:rPr dirty="0" sz="1000" i="1">
                <a:solidFill>
                  <a:srgbClr val="231F20"/>
                </a:solidFill>
                <a:latin typeface="Times New Roman"/>
                <a:cs typeface="Times New Roman"/>
              </a:rPr>
              <a:t>Law of Thermodynamics</a:t>
            </a:r>
            <a:r>
              <a:rPr dirty="0" sz="1000" spc="5" i="1">
                <a:solidFill>
                  <a:srgbClr val="231F20"/>
                </a:solidFill>
                <a:latin typeface="Times New Roman"/>
                <a:cs typeface="Times New Roman"/>
              </a:rPr>
              <a:t> </a:t>
            </a:r>
            <a:r>
              <a:rPr dirty="0" sz="1000">
                <a:solidFill>
                  <a:srgbClr val="231F20"/>
                </a:solidFill>
                <a:latin typeface="Times New Roman"/>
                <a:cs typeface="Times New Roman"/>
              </a:rPr>
              <a:t>147</a:t>
            </a:r>
            <a:endParaRPr sz="1000">
              <a:latin typeface="Times New Roman"/>
              <a:cs typeface="Times New Roman"/>
            </a:endParaRPr>
          </a:p>
        </p:txBody>
      </p:sp>
      <p:sp>
        <p:nvSpPr>
          <p:cNvPr id="3" name="object 3"/>
          <p:cNvSpPr/>
          <p:nvPr/>
        </p:nvSpPr>
        <p:spPr>
          <a:xfrm>
            <a:off x="2055812" y="722630"/>
            <a:ext cx="952500" cy="133350"/>
          </a:xfrm>
          <a:prstGeom prst="rect">
            <a:avLst/>
          </a:prstGeom>
          <a:blipFill>
            <a:blip r:embed="rId2" cstate="print"/>
            <a:stretch>
              <a:fillRect/>
            </a:stretch>
          </a:blipFill>
        </p:spPr>
        <p:txBody>
          <a:bodyPr wrap="square" lIns="0" tIns="0" rIns="0" bIns="0" rtlCol="0"/>
          <a:lstStyle/>
          <a:p/>
        </p:txBody>
      </p:sp>
      <p:sp>
        <p:nvSpPr>
          <p:cNvPr id="4" name="object 4"/>
          <p:cNvSpPr txBox="1"/>
          <p:nvPr/>
        </p:nvSpPr>
        <p:spPr>
          <a:xfrm>
            <a:off x="419061" y="1011427"/>
            <a:ext cx="4649470" cy="6781800"/>
          </a:xfrm>
          <a:prstGeom prst="rect">
            <a:avLst/>
          </a:prstGeom>
        </p:spPr>
        <p:txBody>
          <a:bodyPr wrap="square" lIns="0" tIns="12700" rIns="0" bIns="0" rtlCol="0" vert="horz">
            <a:spAutoFit/>
          </a:bodyPr>
          <a:lstStyle/>
          <a:p>
            <a:pPr algn="just" marL="38100" marR="30480">
              <a:lnSpc>
                <a:spcPct val="130900"/>
              </a:lnSpc>
              <a:spcBef>
                <a:spcPts val="100"/>
              </a:spcBef>
            </a:pPr>
            <a:r>
              <a:rPr dirty="0" sz="1000" spc="10">
                <a:solidFill>
                  <a:srgbClr val="010202"/>
                </a:solidFill>
                <a:latin typeface="Times New Roman"/>
                <a:cs typeface="Times New Roman"/>
              </a:rPr>
              <a:t>O</a:t>
            </a:r>
            <a:r>
              <a:rPr dirty="0" sz="1000" spc="10" i="1">
                <a:solidFill>
                  <a:srgbClr val="010202"/>
                </a:solidFill>
                <a:latin typeface="Times New Roman"/>
                <a:cs typeface="Times New Roman"/>
              </a:rPr>
              <a:t>S</a:t>
            </a:r>
            <a:r>
              <a:rPr dirty="0" sz="1000" spc="10">
                <a:solidFill>
                  <a:srgbClr val="010202"/>
                </a:solidFill>
                <a:latin typeface="Times New Roman"/>
                <a:cs typeface="Times New Roman"/>
              </a:rPr>
              <a:t>=</a:t>
            </a:r>
            <a:r>
              <a:rPr dirty="0" sz="1000" spc="10" i="1">
                <a:solidFill>
                  <a:srgbClr val="010202"/>
                </a:solidFill>
                <a:latin typeface="Times New Roman"/>
                <a:cs typeface="Times New Roman"/>
              </a:rPr>
              <a:t>S</a:t>
            </a:r>
            <a:r>
              <a:rPr dirty="0" baseline="-33333" sz="1125" spc="15" i="1">
                <a:solidFill>
                  <a:srgbClr val="010202"/>
                </a:solidFill>
                <a:latin typeface="Times New Roman"/>
                <a:cs typeface="Times New Roman"/>
              </a:rPr>
              <a:t>AB</a:t>
            </a:r>
            <a:r>
              <a:rPr dirty="0" sz="1000" spc="10">
                <a:solidFill>
                  <a:srgbClr val="010202"/>
                </a:solidFill>
                <a:latin typeface="Times New Roman"/>
                <a:cs typeface="Times New Roman"/>
              </a:rPr>
              <a:t>–</a:t>
            </a:r>
            <a:r>
              <a:rPr dirty="0" sz="1000" spc="10" i="1">
                <a:solidFill>
                  <a:srgbClr val="010202"/>
                </a:solidFill>
                <a:latin typeface="Times New Roman"/>
                <a:cs typeface="Times New Roman"/>
              </a:rPr>
              <a:t>S</a:t>
            </a:r>
            <a:r>
              <a:rPr dirty="0" baseline="-33333" sz="1125" spc="15" i="1">
                <a:solidFill>
                  <a:srgbClr val="010202"/>
                </a:solidFill>
                <a:latin typeface="Times New Roman"/>
                <a:cs typeface="Times New Roman"/>
              </a:rPr>
              <a:t>A</a:t>
            </a:r>
            <a:r>
              <a:rPr dirty="0" sz="1000" spc="10">
                <a:solidFill>
                  <a:srgbClr val="010202"/>
                </a:solidFill>
                <a:latin typeface="Times New Roman"/>
                <a:cs typeface="Times New Roman"/>
              </a:rPr>
              <a:t>–</a:t>
            </a:r>
            <a:r>
              <a:rPr dirty="0" sz="1000" spc="10" i="1">
                <a:solidFill>
                  <a:srgbClr val="010202"/>
                </a:solidFill>
                <a:latin typeface="Times New Roman"/>
                <a:cs typeface="Times New Roman"/>
              </a:rPr>
              <a:t>S</a:t>
            </a:r>
            <a:r>
              <a:rPr dirty="0" baseline="-33333" sz="1125" spc="15" i="1">
                <a:solidFill>
                  <a:srgbClr val="010202"/>
                </a:solidFill>
                <a:latin typeface="Times New Roman"/>
                <a:cs typeface="Times New Roman"/>
              </a:rPr>
              <a:t>B</a:t>
            </a:r>
            <a:r>
              <a:rPr dirty="0" sz="1000" spc="10">
                <a:solidFill>
                  <a:srgbClr val="010202"/>
                </a:solidFill>
                <a:latin typeface="Times New Roman"/>
                <a:cs typeface="Times New Roman"/>
              </a:rPr>
              <a:t>=0 </a:t>
            </a:r>
            <a:r>
              <a:rPr dirty="0" sz="1000">
                <a:solidFill>
                  <a:srgbClr val="010202"/>
                </a:solidFill>
                <a:latin typeface="Times New Roman"/>
                <a:cs typeface="Times New Roman"/>
              </a:rPr>
              <a:t>at </a:t>
            </a:r>
            <a:r>
              <a:rPr dirty="0" sz="1000" spc="-10" i="1">
                <a:solidFill>
                  <a:srgbClr val="010202"/>
                </a:solidFill>
                <a:latin typeface="Times New Roman"/>
                <a:cs typeface="Times New Roman"/>
              </a:rPr>
              <a:t>T</a:t>
            </a:r>
            <a:r>
              <a:rPr dirty="0" sz="1000" spc="-10">
                <a:solidFill>
                  <a:srgbClr val="010202"/>
                </a:solidFill>
                <a:latin typeface="Times New Roman"/>
                <a:cs typeface="Times New Roman"/>
              </a:rPr>
              <a:t>=0, </a:t>
            </a:r>
            <a:r>
              <a:rPr dirty="0" sz="1000" spc="-5">
                <a:solidFill>
                  <a:srgbClr val="010202"/>
                </a:solidFill>
                <a:latin typeface="Times New Roman"/>
                <a:cs typeface="Times New Roman"/>
              </a:rPr>
              <a:t>and if </a:t>
            </a:r>
            <a:r>
              <a:rPr dirty="0" sz="1000" spc="5" i="1">
                <a:solidFill>
                  <a:srgbClr val="010202"/>
                </a:solidFill>
                <a:latin typeface="Times New Roman"/>
                <a:cs typeface="Times New Roman"/>
              </a:rPr>
              <a:t>S</a:t>
            </a:r>
            <a:r>
              <a:rPr dirty="0" baseline="-33333" sz="1125" spc="7" i="1">
                <a:solidFill>
                  <a:srgbClr val="010202"/>
                </a:solidFill>
                <a:latin typeface="Times New Roman"/>
                <a:cs typeface="Times New Roman"/>
              </a:rPr>
              <a:t>A </a:t>
            </a:r>
            <a:r>
              <a:rPr dirty="0" sz="1000">
                <a:solidFill>
                  <a:srgbClr val="010202"/>
                </a:solidFill>
                <a:latin typeface="Times New Roman"/>
                <a:cs typeface="Times New Roman"/>
              </a:rPr>
              <a:t>and </a:t>
            </a:r>
            <a:r>
              <a:rPr dirty="0" sz="1000" spc="5" i="1">
                <a:solidFill>
                  <a:srgbClr val="010202"/>
                </a:solidFill>
                <a:latin typeface="Times New Roman"/>
                <a:cs typeface="Times New Roman"/>
              </a:rPr>
              <a:t>S</a:t>
            </a:r>
            <a:r>
              <a:rPr dirty="0" baseline="-33333" sz="1125" spc="7" i="1">
                <a:solidFill>
                  <a:srgbClr val="010202"/>
                </a:solidFill>
                <a:latin typeface="Times New Roman"/>
                <a:cs typeface="Times New Roman"/>
              </a:rPr>
              <a:t>B </a:t>
            </a:r>
            <a:r>
              <a:rPr dirty="0" sz="1000">
                <a:solidFill>
                  <a:srgbClr val="010202"/>
                </a:solidFill>
                <a:latin typeface="Times New Roman"/>
                <a:cs typeface="Times New Roman"/>
              </a:rPr>
              <a:t>are assigned the value of zero at 0 </a:t>
            </a:r>
            <a:r>
              <a:rPr dirty="0" sz="1000" spc="-5">
                <a:solidFill>
                  <a:srgbClr val="010202"/>
                </a:solidFill>
                <a:latin typeface="Times New Roman"/>
                <a:cs typeface="Times New Roman"/>
              </a:rPr>
              <a:t>K, </a:t>
            </a:r>
            <a:r>
              <a:rPr dirty="0" sz="1000">
                <a:solidFill>
                  <a:srgbClr val="010202"/>
                </a:solidFill>
                <a:latin typeface="Times New Roman"/>
                <a:cs typeface="Times New Roman"/>
              </a:rPr>
              <a:t>then the  compound </a:t>
            </a:r>
            <a:r>
              <a:rPr dirty="0" sz="1000" i="1">
                <a:solidFill>
                  <a:srgbClr val="010202"/>
                </a:solidFill>
                <a:latin typeface="Times New Roman"/>
                <a:cs typeface="Times New Roman"/>
              </a:rPr>
              <a:t>AB </a:t>
            </a:r>
            <a:r>
              <a:rPr dirty="0" sz="1000" spc="-5">
                <a:solidFill>
                  <a:srgbClr val="010202"/>
                </a:solidFill>
                <a:latin typeface="Times New Roman"/>
                <a:cs typeface="Times New Roman"/>
              </a:rPr>
              <a:t>also has zero entropy at </a:t>
            </a:r>
            <a:r>
              <a:rPr dirty="0" sz="1000">
                <a:solidFill>
                  <a:srgbClr val="010202"/>
                </a:solidFill>
                <a:latin typeface="Times New Roman"/>
                <a:cs typeface="Times New Roman"/>
              </a:rPr>
              <a:t>0</a:t>
            </a:r>
            <a:r>
              <a:rPr dirty="0" sz="1000" spc="-20">
                <a:solidFill>
                  <a:srgbClr val="010202"/>
                </a:solidFill>
                <a:latin typeface="Times New Roman"/>
                <a:cs typeface="Times New Roman"/>
              </a:rPr>
              <a:t> </a:t>
            </a:r>
            <a:r>
              <a:rPr dirty="0" sz="1000" spc="-10">
                <a:solidFill>
                  <a:srgbClr val="010202"/>
                </a:solidFill>
                <a:latin typeface="Times New Roman"/>
                <a:cs typeface="Times New Roman"/>
              </a:rPr>
              <a:t>K.</a:t>
            </a:r>
            <a:endParaRPr sz="1000">
              <a:latin typeface="Times New Roman"/>
              <a:cs typeface="Times New Roman"/>
            </a:endParaRPr>
          </a:p>
          <a:p>
            <a:pPr algn="just" marL="38100" marR="30480" indent="127000">
              <a:lnSpc>
                <a:spcPct val="100000"/>
              </a:lnSpc>
            </a:pPr>
            <a:r>
              <a:rPr dirty="0" sz="1000">
                <a:solidFill>
                  <a:srgbClr val="010202"/>
                </a:solidFill>
                <a:latin typeface="Times New Roman"/>
                <a:cs typeface="Times New Roman"/>
              </a:rPr>
              <a:t>The incompleteness of Nernst’s theorem </a:t>
            </a:r>
            <a:r>
              <a:rPr dirty="0" sz="1000" spc="-5">
                <a:solidFill>
                  <a:srgbClr val="010202"/>
                </a:solidFill>
                <a:latin typeface="Times New Roman"/>
                <a:cs typeface="Times New Roman"/>
              </a:rPr>
              <a:t>was </a:t>
            </a:r>
            <a:r>
              <a:rPr dirty="0" sz="1000">
                <a:solidFill>
                  <a:srgbClr val="010202"/>
                </a:solidFill>
                <a:latin typeface="Times New Roman"/>
                <a:cs typeface="Times New Roman"/>
              </a:rPr>
              <a:t>pointed out by Planck, who stated that  “the entropy of any homogeneous substance, which is in complete internal equilibrium,  may be taken to be zero at 0 K.” The requirement that the substance be in complete  internal equilibrium can be illustrated as</a:t>
            </a:r>
            <a:r>
              <a:rPr dirty="0" sz="1000" spc="-10">
                <a:solidFill>
                  <a:srgbClr val="010202"/>
                </a:solidFill>
                <a:latin typeface="Times New Roman"/>
                <a:cs typeface="Times New Roman"/>
              </a:rPr>
              <a:t> </a:t>
            </a:r>
            <a:r>
              <a:rPr dirty="0" sz="1000">
                <a:solidFill>
                  <a:srgbClr val="010202"/>
                </a:solidFill>
                <a:latin typeface="Times New Roman"/>
                <a:cs typeface="Times New Roman"/>
              </a:rPr>
              <a:t>follows:</a:t>
            </a:r>
            <a:endParaRPr sz="1000">
              <a:latin typeface="Times New Roman"/>
              <a:cs typeface="Times New Roman"/>
            </a:endParaRPr>
          </a:p>
          <a:p>
            <a:pPr algn="just" marL="177800" marR="37465" indent="-127000">
              <a:lnSpc>
                <a:spcPct val="100000"/>
              </a:lnSpc>
              <a:spcBef>
                <a:spcPts val="700"/>
              </a:spcBef>
              <a:buAutoNum type="arabicPeriod"/>
              <a:tabLst>
                <a:tab pos="187325" algn="l"/>
              </a:tabLst>
            </a:pPr>
            <a:r>
              <a:rPr dirty="0" sz="1000">
                <a:solidFill>
                  <a:srgbClr val="010202"/>
                </a:solidFill>
                <a:latin typeface="Times New Roman"/>
                <a:cs typeface="Times New Roman"/>
              </a:rPr>
              <a:t>Glasses are noncrystalline solids which can be regarded as being supercooled liquids  in which the disordered atomic arrangements occurring in the liquid state have been  “frozen into” the solid state. Substances which form glasses usually have complex  </a:t>
            </a:r>
            <a:r>
              <a:rPr dirty="0" sz="1000" spc="-5">
                <a:solidFill>
                  <a:srgbClr val="010202"/>
                </a:solidFill>
                <a:latin typeface="Times New Roman"/>
                <a:cs typeface="Times New Roman"/>
              </a:rPr>
              <a:t>atomic,</a:t>
            </a:r>
            <a:r>
              <a:rPr dirty="0" sz="1000" spc="-40">
                <a:solidFill>
                  <a:srgbClr val="010202"/>
                </a:solidFill>
                <a:latin typeface="Times New Roman"/>
                <a:cs typeface="Times New Roman"/>
              </a:rPr>
              <a:t> </a:t>
            </a:r>
            <a:r>
              <a:rPr dirty="0" sz="1000" spc="-5">
                <a:solidFill>
                  <a:srgbClr val="010202"/>
                </a:solidFill>
                <a:latin typeface="Times New Roman"/>
                <a:cs typeface="Times New Roman"/>
              </a:rPr>
              <a:t>ionic,</a:t>
            </a:r>
            <a:r>
              <a:rPr dirty="0" sz="1000" spc="-35">
                <a:solidFill>
                  <a:srgbClr val="010202"/>
                </a:solidFill>
                <a:latin typeface="Times New Roman"/>
                <a:cs typeface="Times New Roman"/>
              </a:rPr>
              <a:t> </a:t>
            </a:r>
            <a:r>
              <a:rPr dirty="0" sz="1000" spc="-5">
                <a:solidFill>
                  <a:srgbClr val="010202"/>
                </a:solidFill>
                <a:latin typeface="Times New Roman"/>
                <a:cs typeface="Times New Roman"/>
              </a:rPr>
              <a:t>or</a:t>
            </a:r>
            <a:r>
              <a:rPr dirty="0" sz="1000" spc="-40">
                <a:solidFill>
                  <a:srgbClr val="010202"/>
                </a:solidFill>
                <a:latin typeface="Times New Roman"/>
                <a:cs typeface="Times New Roman"/>
              </a:rPr>
              <a:t> </a:t>
            </a:r>
            <a:r>
              <a:rPr dirty="0" sz="1000" spc="-5">
                <a:solidFill>
                  <a:srgbClr val="010202"/>
                </a:solidFill>
                <a:latin typeface="Times New Roman"/>
                <a:cs typeface="Times New Roman"/>
              </a:rPr>
              <a:t>molecular</a:t>
            </a:r>
            <a:r>
              <a:rPr dirty="0" sz="1000" spc="-35">
                <a:solidFill>
                  <a:srgbClr val="010202"/>
                </a:solidFill>
                <a:latin typeface="Times New Roman"/>
                <a:cs typeface="Times New Roman"/>
              </a:rPr>
              <a:t> </a:t>
            </a:r>
            <a:r>
              <a:rPr dirty="0" sz="1000" spc="-5">
                <a:solidFill>
                  <a:srgbClr val="010202"/>
                </a:solidFill>
                <a:latin typeface="Times New Roman"/>
                <a:cs typeface="Times New Roman"/>
              </a:rPr>
              <a:t>structures</a:t>
            </a:r>
            <a:r>
              <a:rPr dirty="0" sz="1000" spc="-40">
                <a:solidFill>
                  <a:srgbClr val="010202"/>
                </a:solidFill>
                <a:latin typeface="Times New Roman"/>
                <a:cs typeface="Times New Roman"/>
              </a:rPr>
              <a:t> </a:t>
            </a:r>
            <a:r>
              <a:rPr dirty="0" sz="1000" spc="-5">
                <a:solidFill>
                  <a:srgbClr val="010202"/>
                </a:solidFill>
                <a:latin typeface="Times New Roman"/>
                <a:cs typeface="Times New Roman"/>
              </a:rPr>
              <a:t>in</a:t>
            </a:r>
            <a:r>
              <a:rPr dirty="0" sz="1000" spc="-35">
                <a:solidFill>
                  <a:srgbClr val="010202"/>
                </a:solidFill>
                <a:latin typeface="Times New Roman"/>
                <a:cs typeface="Times New Roman"/>
              </a:rPr>
              <a:t> </a:t>
            </a:r>
            <a:r>
              <a:rPr dirty="0" sz="1000" spc="-5">
                <a:solidFill>
                  <a:srgbClr val="010202"/>
                </a:solidFill>
                <a:latin typeface="Times New Roman"/>
                <a:cs typeface="Times New Roman"/>
              </a:rPr>
              <a:t>the</a:t>
            </a:r>
            <a:r>
              <a:rPr dirty="0" sz="1000" spc="-40">
                <a:solidFill>
                  <a:srgbClr val="010202"/>
                </a:solidFill>
                <a:latin typeface="Times New Roman"/>
                <a:cs typeface="Times New Roman"/>
              </a:rPr>
              <a:t> </a:t>
            </a:r>
            <a:r>
              <a:rPr dirty="0" sz="1000" spc="-5">
                <a:solidFill>
                  <a:srgbClr val="010202"/>
                </a:solidFill>
                <a:latin typeface="Times New Roman"/>
                <a:cs typeface="Times New Roman"/>
              </a:rPr>
              <a:t>liquid</a:t>
            </a:r>
            <a:r>
              <a:rPr dirty="0" sz="1000" spc="-35">
                <a:solidFill>
                  <a:srgbClr val="010202"/>
                </a:solidFill>
                <a:latin typeface="Times New Roman"/>
                <a:cs typeface="Times New Roman"/>
              </a:rPr>
              <a:t> </a:t>
            </a:r>
            <a:r>
              <a:rPr dirty="0" sz="1000" spc="-5">
                <a:solidFill>
                  <a:srgbClr val="010202"/>
                </a:solidFill>
                <a:latin typeface="Times New Roman"/>
                <a:cs typeface="Times New Roman"/>
              </a:rPr>
              <a:t>state,</a:t>
            </a:r>
            <a:r>
              <a:rPr dirty="0" sz="1000" spc="-35">
                <a:solidFill>
                  <a:srgbClr val="010202"/>
                </a:solidFill>
                <a:latin typeface="Times New Roman"/>
                <a:cs typeface="Times New Roman"/>
              </a:rPr>
              <a:t> </a:t>
            </a:r>
            <a:r>
              <a:rPr dirty="0" sz="1000" spc="-5">
                <a:solidFill>
                  <a:srgbClr val="010202"/>
                </a:solidFill>
                <a:latin typeface="Times New Roman"/>
                <a:cs typeface="Times New Roman"/>
              </a:rPr>
              <a:t>and</a:t>
            </a:r>
            <a:r>
              <a:rPr dirty="0" sz="1000" spc="-40">
                <a:solidFill>
                  <a:srgbClr val="010202"/>
                </a:solidFill>
                <a:latin typeface="Times New Roman"/>
                <a:cs typeface="Times New Roman"/>
              </a:rPr>
              <a:t> </a:t>
            </a:r>
            <a:r>
              <a:rPr dirty="0" sz="1000" spc="-5">
                <a:solidFill>
                  <a:srgbClr val="010202"/>
                </a:solidFill>
                <a:latin typeface="Times New Roman"/>
                <a:cs typeface="Times New Roman"/>
              </a:rPr>
              <a:t>the</a:t>
            </a:r>
            <a:r>
              <a:rPr dirty="0" sz="1000" spc="-35">
                <a:solidFill>
                  <a:srgbClr val="010202"/>
                </a:solidFill>
                <a:latin typeface="Times New Roman"/>
                <a:cs typeface="Times New Roman"/>
              </a:rPr>
              <a:t> </a:t>
            </a:r>
            <a:r>
              <a:rPr dirty="0" sz="1000" spc="-5">
                <a:solidFill>
                  <a:srgbClr val="010202"/>
                </a:solidFill>
                <a:latin typeface="Times New Roman"/>
                <a:cs typeface="Times New Roman"/>
              </a:rPr>
              <a:t>structures</a:t>
            </a:r>
            <a:r>
              <a:rPr dirty="0" sz="1000" spc="-40">
                <a:solidFill>
                  <a:srgbClr val="010202"/>
                </a:solidFill>
                <a:latin typeface="Times New Roman"/>
                <a:cs typeface="Times New Roman"/>
              </a:rPr>
              <a:t> </a:t>
            </a:r>
            <a:r>
              <a:rPr dirty="0" sz="1000" spc="-5">
                <a:solidFill>
                  <a:srgbClr val="010202"/>
                </a:solidFill>
                <a:latin typeface="Times New Roman"/>
                <a:cs typeface="Times New Roman"/>
              </a:rPr>
              <a:t>would</a:t>
            </a:r>
            <a:r>
              <a:rPr dirty="0" sz="1000" spc="-35">
                <a:solidFill>
                  <a:srgbClr val="010202"/>
                </a:solidFill>
                <a:latin typeface="Times New Roman"/>
                <a:cs typeface="Times New Roman"/>
              </a:rPr>
              <a:t> </a:t>
            </a:r>
            <a:r>
              <a:rPr dirty="0" sz="1000" spc="-5">
                <a:solidFill>
                  <a:srgbClr val="010202"/>
                </a:solidFill>
                <a:latin typeface="Times New Roman"/>
                <a:cs typeface="Times New Roman"/>
              </a:rPr>
              <a:t>require  </a:t>
            </a:r>
            <a:r>
              <a:rPr dirty="0" sz="1000">
                <a:solidFill>
                  <a:srgbClr val="010202"/>
                </a:solidFill>
                <a:latin typeface="Times New Roman"/>
                <a:cs typeface="Times New Roman"/>
              </a:rPr>
              <a:t>extensive atomic reorganization in order to assume the periodic structure characteristic  of the crystalline state. In the absence of the ability of the glass-forming substance to  undergo the necessary atomic rearrangement at a unique freezing temperature,  the liquid on cooling simply becomes more and more viscous and eventually  forms a solid glass. If the solid glass were to crystallize, its enthalpy, internal energy,  and entropy would decrease, and the decreases in the enthalpy and entropy would be,  respectively, the latent heat and entropy of crystallization at the temperature at which  devitrification occurred. At temperatures lower than its equilibrium freezing tem-  perature the glassy state is metastable with respect to the crystalline state, and a glass,  not being in internal equilibrium, has an entropy at 0 </a:t>
            </a:r>
            <a:r>
              <a:rPr dirty="0" sz="1000" spc="-5">
                <a:solidFill>
                  <a:srgbClr val="010202"/>
                </a:solidFill>
                <a:latin typeface="Times New Roman"/>
                <a:cs typeface="Times New Roman"/>
              </a:rPr>
              <a:t>K </a:t>
            </a:r>
            <a:r>
              <a:rPr dirty="0" sz="1000">
                <a:solidFill>
                  <a:srgbClr val="010202"/>
                </a:solidFill>
                <a:latin typeface="Times New Roman"/>
                <a:cs typeface="Times New Roman"/>
              </a:rPr>
              <a:t>which is greater than zero by  an amount which is dependent on the degree of atomic disorder in the</a:t>
            </a:r>
            <a:r>
              <a:rPr dirty="0" sz="1000" spc="-45">
                <a:solidFill>
                  <a:srgbClr val="010202"/>
                </a:solidFill>
                <a:latin typeface="Times New Roman"/>
                <a:cs typeface="Times New Roman"/>
              </a:rPr>
              <a:t> </a:t>
            </a:r>
            <a:r>
              <a:rPr dirty="0" sz="1000">
                <a:solidFill>
                  <a:srgbClr val="010202"/>
                </a:solidFill>
                <a:latin typeface="Times New Roman"/>
                <a:cs typeface="Times New Roman"/>
              </a:rPr>
              <a:t>glass.</a:t>
            </a:r>
            <a:endParaRPr sz="1000">
              <a:latin typeface="Times New Roman"/>
              <a:cs typeface="Times New Roman"/>
            </a:endParaRPr>
          </a:p>
          <a:p>
            <a:pPr marL="177165" marR="40640" indent="-127000">
              <a:lnSpc>
                <a:spcPct val="100000"/>
              </a:lnSpc>
              <a:buAutoNum type="arabicPeriod"/>
              <a:tabLst>
                <a:tab pos="178435" algn="l"/>
              </a:tabLst>
            </a:pPr>
            <a:r>
              <a:rPr dirty="0" sz="1000">
                <a:solidFill>
                  <a:srgbClr val="010202"/>
                </a:solidFill>
                <a:latin typeface="Times New Roman"/>
                <a:cs typeface="Times New Roman"/>
              </a:rPr>
              <a:t>Solutions are mixtures of atoms, ions, or molecules, and a contribution is made to</a:t>
            </a:r>
            <a:r>
              <a:rPr dirty="0" sz="1000" spc="-95">
                <a:solidFill>
                  <a:srgbClr val="010202"/>
                </a:solidFill>
                <a:latin typeface="Times New Roman"/>
                <a:cs typeface="Times New Roman"/>
              </a:rPr>
              <a:t> </a:t>
            </a:r>
            <a:r>
              <a:rPr dirty="0" sz="1000">
                <a:solidFill>
                  <a:srgbClr val="010202"/>
                </a:solidFill>
                <a:latin typeface="Times New Roman"/>
                <a:cs typeface="Times New Roman"/>
              </a:rPr>
              <a:t>their  entropies by the fact that they are mixtures [see Eq. (4.18)]. This contribution is called  the entropy of mixing and is determined by the randomness with which the particles  are mixed in the solution. The atomic randomness of a mixture determines its degree  of order, e.g., in a mixture containing 50 atomic percent of </a:t>
            </a:r>
            <a:r>
              <a:rPr dirty="0" sz="1000" i="1">
                <a:solidFill>
                  <a:srgbClr val="010202"/>
                </a:solidFill>
                <a:latin typeface="Times New Roman"/>
                <a:cs typeface="Times New Roman"/>
              </a:rPr>
              <a:t>A </a:t>
            </a:r>
            <a:r>
              <a:rPr dirty="0" sz="1000">
                <a:solidFill>
                  <a:srgbClr val="010202"/>
                </a:solidFill>
                <a:latin typeface="Times New Roman"/>
                <a:cs typeface="Times New Roman"/>
              </a:rPr>
              <a:t>and 50 atomic percent </a:t>
            </a:r>
            <a:r>
              <a:rPr dirty="0" sz="1000" spc="-5">
                <a:solidFill>
                  <a:srgbClr val="010202"/>
                </a:solidFill>
                <a:latin typeface="Times New Roman"/>
                <a:cs typeface="Times New Roman"/>
              </a:rPr>
              <a:t>of  </a:t>
            </a:r>
            <a:r>
              <a:rPr dirty="0" sz="1000" i="1">
                <a:solidFill>
                  <a:srgbClr val="010202"/>
                </a:solidFill>
                <a:latin typeface="Times New Roman"/>
                <a:cs typeface="Times New Roman"/>
              </a:rPr>
              <a:t>B, </a:t>
            </a:r>
            <a:r>
              <a:rPr dirty="0" sz="1000">
                <a:solidFill>
                  <a:srgbClr val="010202"/>
                </a:solidFill>
                <a:latin typeface="Times New Roman"/>
                <a:cs typeface="Times New Roman"/>
              </a:rPr>
              <a:t>complete ordering occurs when every atom of </a:t>
            </a:r>
            <a:r>
              <a:rPr dirty="0" sz="1000" i="1">
                <a:solidFill>
                  <a:srgbClr val="010202"/>
                </a:solidFill>
                <a:latin typeface="Times New Roman"/>
                <a:cs typeface="Times New Roman"/>
              </a:rPr>
              <a:t>A </a:t>
            </a:r>
            <a:r>
              <a:rPr dirty="0" sz="1000">
                <a:solidFill>
                  <a:srgbClr val="010202"/>
                </a:solidFill>
                <a:latin typeface="Times New Roman"/>
                <a:cs typeface="Times New Roman"/>
              </a:rPr>
              <a:t>is coordinated only by </a:t>
            </a:r>
            <a:r>
              <a:rPr dirty="0" sz="1000" i="1">
                <a:solidFill>
                  <a:srgbClr val="010202"/>
                </a:solidFill>
                <a:latin typeface="Times New Roman"/>
                <a:cs typeface="Times New Roman"/>
              </a:rPr>
              <a:t>B </a:t>
            </a:r>
            <a:r>
              <a:rPr dirty="0" sz="1000">
                <a:solidFill>
                  <a:srgbClr val="010202"/>
                </a:solidFill>
                <a:latin typeface="Times New Roman"/>
                <a:cs typeface="Times New Roman"/>
              </a:rPr>
              <a:t>atoms and  vice versa, and complete randomness occurs when, on average, 50 percent of the  neighbors of every atom are </a:t>
            </a:r>
            <a:r>
              <a:rPr dirty="0" sz="1000" i="1">
                <a:solidFill>
                  <a:srgbClr val="010202"/>
                </a:solidFill>
                <a:latin typeface="Times New Roman"/>
                <a:cs typeface="Times New Roman"/>
              </a:rPr>
              <a:t>A </a:t>
            </a:r>
            <a:r>
              <a:rPr dirty="0" sz="1000">
                <a:solidFill>
                  <a:srgbClr val="010202"/>
                </a:solidFill>
                <a:latin typeface="Times New Roman"/>
                <a:cs typeface="Times New Roman"/>
              </a:rPr>
              <a:t>atoms and 50 percent are </a:t>
            </a:r>
            <a:r>
              <a:rPr dirty="0" sz="1000" i="1">
                <a:solidFill>
                  <a:srgbClr val="010202"/>
                </a:solidFill>
                <a:latin typeface="Times New Roman"/>
                <a:cs typeface="Times New Roman"/>
              </a:rPr>
              <a:t>B </a:t>
            </a:r>
            <a:r>
              <a:rPr dirty="0" sz="1000">
                <a:solidFill>
                  <a:srgbClr val="010202"/>
                </a:solidFill>
                <a:latin typeface="Times New Roman"/>
                <a:cs typeface="Times New Roman"/>
              </a:rPr>
              <a:t>atoms. Respectively,  the degrees of order in these two extreme configurations are unity and zero.  </a:t>
            </a:r>
            <a:r>
              <a:rPr dirty="0" sz="1000" spc="15">
                <a:solidFill>
                  <a:srgbClr val="010202"/>
                </a:solidFill>
                <a:latin typeface="Times New Roman"/>
                <a:cs typeface="Times New Roman"/>
              </a:rPr>
              <a:t>The </a:t>
            </a:r>
            <a:r>
              <a:rPr dirty="0" sz="1000" spc="20">
                <a:solidFill>
                  <a:srgbClr val="010202"/>
                </a:solidFill>
                <a:latin typeface="Times New Roman"/>
                <a:cs typeface="Times New Roman"/>
              </a:rPr>
              <a:t>equilibrium degree </a:t>
            </a:r>
            <a:r>
              <a:rPr dirty="0" sz="1000" spc="10">
                <a:solidFill>
                  <a:srgbClr val="010202"/>
                </a:solidFill>
                <a:latin typeface="Times New Roman"/>
                <a:cs typeface="Times New Roman"/>
              </a:rPr>
              <a:t>of </a:t>
            </a:r>
            <a:r>
              <a:rPr dirty="0" sz="1000" spc="20">
                <a:solidFill>
                  <a:srgbClr val="010202"/>
                </a:solidFill>
                <a:latin typeface="Times New Roman"/>
                <a:cs typeface="Times New Roman"/>
              </a:rPr>
              <a:t>order </a:t>
            </a:r>
            <a:r>
              <a:rPr dirty="0" sz="1000" spc="10">
                <a:solidFill>
                  <a:srgbClr val="010202"/>
                </a:solidFill>
                <a:latin typeface="Times New Roman"/>
                <a:cs typeface="Times New Roman"/>
              </a:rPr>
              <a:t>is </a:t>
            </a:r>
            <a:r>
              <a:rPr dirty="0" sz="1000" spc="20">
                <a:solidFill>
                  <a:srgbClr val="010202"/>
                </a:solidFill>
                <a:latin typeface="Times New Roman"/>
                <a:cs typeface="Times New Roman"/>
              </a:rPr>
              <a:t>temperature-dependent </a:t>
            </a:r>
            <a:r>
              <a:rPr dirty="0" sz="1000" spc="15">
                <a:solidFill>
                  <a:srgbClr val="010202"/>
                </a:solidFill>
                <a:latin typeface="Times New Roman"/>
                <a:cs typeface="Times New Roman"/>
              </a:rPr>
              <a:t>and </a:t>
            </a:r>
            <a:r>
              <a:rPr dirty="0" sz="1000" spc="20">
                <a:solidFill>
                  <a:srgbClr val="010202"/>
                </a:solidFill>
                <a:latin typeface="Times New Roman"/>
                <a:cs typeface="Times New Roman"/>
              </a:rPr>
              <a:t>increases </a:t>
            </a:r>
            <a:r>
              <a:rPr dirty="0" sz="1000" spc="25">
                <a:solidFill>
                  <a:srgbClr val="010202"/>
                </a:solidFill>
                <a:latin typeface="Times New Roman"/>
                <a:cs typeface="Times New Roman"/>
              </a:rPr>
              <a:t>with  </a:t>
            </a:r>
            <a:r>
              <a:rPr dirty="0" sz="1000">
                <a:solidFill>
                  <a:srgbClr val="010202"/>
                </a:solidFill>
                <a:latin typeface="Times New Roman"/>
                <a:cs typeface="Times New Roman"/>
              </a:rPr>
              <a:t>decreasing temperature. However, the maintenance of the equilibrium degree of  order is dependent on the abilities of the particles to change their positions in the</a:t>
            </a:r>
            <a:r>
              <a:rPr dirty="0" sz="1000" spc="-75">
                <a:solidFill>
                  <a:srgbClr val="010202"/>
                </a:solidFill>
                <a:latin typeface="Times New Roman"/>
                <a:cs typeface="Times New Roman"/>
              </a:rPr>
              <a:t> </a:t>
            </a:r>
            <a:r>
              <a:rPr dirty="0" sz="1000" spc="-5">
                <a:solidFill>
                  <a:srgbClr val="010202"/>
                </a:solidFill>
                <a:latin typeface="Times New Roman"/>
                <a:cs typeface="Times New Roman"/>
              </a:rPr>
              <a:t>solu-  </a:t>
            </a:r>
            <a:r>
              <a:rPr dirty="0" sz="1000">
                <a:solidFill>
                  <a:srgbClr val="010202"/>
                </a:solidFill>
                <a:latin typeface="Times New Roman"/>
                <a:cs typeface="Times New Roman"/>
              </a:rPr>
              <a:t>tion, and, with ever-decreasing temperature, as atomic mobility decreases exponential-  ly with decreasing temperature, the maintenance of internal equilibrium becomes in-  creasingly difficult. Consequently a nonequilibrium degree of order can be frozen into  the solid solution, in which case the entropy will not decrease to zero at 0</a:t>
            </a:r>
            <a:r>
              <a:rPr dirty="0" sz="1000" spc="-45">
                <a:solidFill>
                  <a:srgbClr val="010202"/>
                </a:solidFill>
                <a:latin typeface="Times New Roman"/>
                <a:cs typeface="Times New Roman"/>
              </a:rPr>
              <a:t> </a:t>
            </a:r>
            <a:r>
              <a:rPr dirty="0" sz="1000" spc="-5">
                <a:solidFill>
                  <a:srgbClr val="010202"/>
                </a:solidFill>
                <a:latin typeface="Times New Roman"/>
                <a:cs typeface="Times New Roman"/>
              </a:rPr>
              <a:t>K.</a:t>
            </a:r>
            <a:endParaRPr sz="1000">
              <a:latin typeface="Times New Roman"/>
              <a:cs typeface="Times New Roman"/>
            </a:endParaRPr>
          </a:p>
          <a:p>
            <a:pPr algn="just" marL="177165" marR="41910" indent="-127000">
              <a:lnSpc>
                <a:spcPct val="122600"/>
              </a:lnSpc>
              <a:buAutoNum type="arabicPeriod"/>
              <a:tabLst>
                <a:tab pos="184785" algn="l"/>
              </a:tabLst>
            </a:pPr>
            <a:r>
              <a:rPr dirty="0" sz="1000">
                <a:solidFill>
                  <a:srgbClr val="010202"/>
                </a:solidFill>
                <a:latin typeface="Times New Roman"/>
                <a:cs typeface="Times New Roman"/>
              </a:rPr>
              <a:t>Even chemically pure elements are mixtures of isotopes, and because of the chemical  similarity between isotopes it is to be expected that completely random mixing of the  isotopes occurs. Thus an entropy of mixing occurs, and consequently, the entropy</a:t>
            </a:r>
            <a:r>
              <a:rPr dirty="0" sz="1000" spc="-40">
                <a:solidFill>
                  <a:srgbClr val="010202"/>
                </a:solidFill>
                <a:latin typeface="Times New Roman"/>
                <a:cs typeface="Times New Roman"/>
              </a:rPr>
              <a:t> </a:t>
            </a:r>
            <a:r>
              <a:rPr dirty="0" sz="1000">
                <a:solidFill>
                  <a:srgbClr val="010202"/>
                </a:solidFill>
                <a:latin typeface="Times New Roman"/>
                <a:cs typeface="Times New Roman"/>
              </a:rPr>
              <a:t>does  not decrease to zero at 0 </a:t>
            </a:r>
            <a:r>
              <a:rPr dirty="0" sz="1000" spc="-5">
                <a:solidFill>
                  <a:srgbClr val="010202"/>
                </a:solidFill>
                <a:latin typeface="Times New Roman"/>
                <a:cs typeface="Times New Roman"/>
              </a:rPr>
              <a:t>K. For </a:t>
            </a:r>
            <a:r>
              <a:rPr dirty="0" sz="1000">
                <a:solidFill>
                  <a:srgbClr val="010202"/>
                </a:solidFill>
                <a:latin typeface="Times New Roman"/>
                <a:cs typeface="Times New Roman"/>
              </a:rPr>
              <a:t>example, solid chlorine at 0 </a:t>
            </a:r>
            <a:r>
              <a:rPr dirty="0" sz="1000" spc="-5">
                <a:solidFill>
                  <a:srgbClr val="010202"/>
                </a:solidFill>
                <a:latin typeface="Times New Roman"/>
                <a:cs typeface="Times New Roman"/>
              </a:rPr>
              <a:t>K </a:t>
            </a:r>
            <a:r>
              <a:rPr dirty="0" sz="1000">
                <a:solidFill>
                  <a:srgbClr val="010202"/>
                </a:solidFill>
                <a:latin typeface="Times New Roman"/>
                <a:cs typeface="Times New Roman"/>
              </a:rPr>
              <a:t>is a solid solution </a:t>
            </a:r>
            <a:r>
              <a:rPr dirty="0" sz="1000" spc="-5">
                <a:solidFill>
                  <a:srgbClr val="010202"/>
                </a:solidFill>
                <a:latin typeface="Times New Roman"/>
                <a:cs typeface="Times New Roman"/>
              </a:rPr>
              <a:t>of  </a:t>
            </a:r>
            <a:r>
              <a:rPr dirty="0" sz="1000" spc="5">
                <a:solidFill>
                  <a:srgbClr val="010202"/>
                </a:solidFill>
                <a:latin typeface="Times New Roman"/>
                <a:cs typeface="Times New Roman"/>
              </a:rPr>
              <a:t>Cl</a:t>
            </a:r>
            <a:r>
              <a:rPr dirty="0" baseline="33333" sz="1125" spc="7">
                <a:solidFill>
                  <a:srgbClr val="010202"/>
                </a:solidFill>
                <a:latin typeface="Times New Roman"/>
                <a:cs typeface="Times New Roman"/>
              </a:rPr>
              <a:t>35</a:t>
            </a:r>
            <a:r>
              <a:rPr dirty="0" sz="1000" spc="5">
                <a:solidFill>
                  <a:srgbClr val="010202"/>
                </a:solidFill>
                <a:latin typeface="Times New Roman"/>
                <a:cs typeface="Times New Roman"/>
              </a:rPr>
              <a:t>—Cl</a:t>
            </a:r>
            <a:r>
              <a:rPr dirty="0" baseline="33333" sz="1125" spc="7">
                <a:solidFill>
                  <a:srgbClr val="010202"/>
                </a:solidFill>
                <a:latin typeface="Times New Roman"/>
                <a:cs typeface="Times New Roman"/>
              </a:rPr>
              <a:t>35</a:t>
            </a:r>
            <a:r>
              <a:rPr dirty="0" sz="1000" spc="5">
                <a:solidFill>
                  <a:srgbClr val="010202"/>
                </a:solidFill>
                <a:latin typeface="Times New Roman"/>
                <a:cs typeface="Times New Roman"/>
              </a:rPr>
              <a:t>, Cl</a:t>
            </a:r>
            <a:r>
              <a:rPr dirty="0" baseline="33333" sz="1125" spc="7">
                <a:solidFill>
                  <a:srgbClr val="010202"/>
                </a:solidFill>
                <a:latin typeface="Times New Roman"/>
                <a:cs typeface="Times New Roman"/>
              </a:rPr>
              <a:t>35</a:t>
            </a:r>
            <a:r>
              <a:rPr dirty="0" sz="1000" spc="5">
                <a:solidFill>
                  <a:srgbClr val="010202"/>
                </a:solidFill>
                <a:latin typeface="Times New Roman"/>
                <a:cs typeface="Times New Roman"/>
              </a:rPr>
              <a:t>—Cl</a:t>
            </a:r>
            <a:r>
              <a:rPr dirty="0" baseline="33333" sz="1125" spc="7">
                <a:solidFill>
                  <a:srgbClr val="010202"/>
                </a:solidFill>
                <a:latin typeface="Times New Roman"/>
                <a:cs typeface="Times New Roman"/>
              </a:rPr>
              <a:t>37</a:t>
            </a:r>
            <a:r>
              <a:rPr dirty="0" sz="1000" spc="5">
                <a:solidFill>
                  <a:srgbClr val="010202"/>
                </a:solidFill>
                <a:latin typeface="Times New Roman"/>
                <a:cs typeface="Times New Roman"/>
              </a:rPr>
              <a:t>, </a:t>
            </a:r>
            <a:r>
              <a:rPr dirty="0" sz="1000">
                <a:solidFill>
                  <a:srgbClr val="010202"/>
                </a:solidFill>
                <a:latin typeface="Times New Roman"/>
                <a:cs typeface="Times New Roman"/>
              </a:rPr>
              <a:t>and </a:t>
            </a:r>
            <a:r>
              <a:rPr dirty="0" sz="1000" spc="5">
                <a:solidFill>
                  <a:srgbClr val="010202"/>
                </a:solidFill>
                <a:latin typeface="Times New Roman"/>
                <a:cs typeface="Times New Roman"/>
              </a:rPr>
              <a:t>Cl</a:t>
            </a:r>
            <a:r>
              <a:rPr dirty="0" baseline="33333" sz="1125" spc="7">
                <a:solidFill>
                  <a:srgbClr val="010202"/>
                </a:solidFill>
                <a:latin typeface="Times New Roman"/>
                <a:cs typeface="Times New Roman"/>
              </a:rPr>
              <a:t>37</a:t>
            </a:r>
            <a:r>
              <a:rPr dirty="0" sz="1000" spc="5">
                <a:solidFill>
                  <a:srgbClr val="010202"/>
                </a:solidFill>
                <a:latin typeface="Times New Roman"/>
                <a:cs typeface="Times New Roman"/>
              </a:rPr>
              <a:t>—Cl</a:t>
            </a:r>
            <a:r>
              <a:rPr dirty="0" baseline="33333" sz="1125" spc="7">
                <a:solidFill>
                  <a:srgbClr val="010202"/>
                </a:solidFill>
                <a:latin typeface="Times New Roman"/>
                <a:cs typeface="Times New Roman"/>
              </a:rPr>
              <a:t>37 </a:t>
            </a:r>
            <a:r>
              <a:rPr dirty="0" sz="1000">
                <a:solidFill>
                  <a:srgbClr val="010202"/>
                </a:solidFill>
                <a:latin typeface="Times New Roman"/>
                <a:cs typeface="Times New Roman"/>
              </a:rPr>
              <a:t>molecules. However, as this entropy</a:t>
            </a:r>
            <a:r>
              <a:rPr dirty="0" sz="1000" spc="204">
                <a:solidFill>
                  <a:srgbClr val="010202"/>
                </a:solidFill>
                <a:latin typeface="Times New Roman"/>
                <a:cs typeface="Times New Roman"/>
              </a:rPr>
              <a:t> </a:t>
            </a:r>
            <a:r>
              <a:rPr dirty="0" sz="1000">
                <a:solidFill>
                  <a:srgbClr val="010202"/>
                </a:solidFill>
                <a:latin typeface="Times New Roman"/>
                <a:cs typeface="Times New Roman"/>
              </a:rPr>
              <a:t>of</a:t>
            </a:r>
            <a:endParaRPr sz="1000">
              <a:latin typeface="Times New Roman"/>
              <a:cs typeface="Times New Roman"/>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444500" y="403099"/>
            <a:ext cx="4586605" cy="210439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231F20"/>
                </a:solidFill>
                <a:latin typeface="Times New Roman"/>
                <a:cs typeface="Times New Roman"/>
              </a:rPr>
              <a:t>148 </a:t>
            </a:r>
            <a:r>
              <a:rPr dirty="0" sz="1000" spc="-5" i="1">
                <a:solidFill>
                  <a:srgbClr val="231F20"/>
                </a:solidFill>
                <a:latin typeface="Times New Roman"/>
                <a:cs typeface="Times New Roman"/>
              </a:rPr>
              <a:t>Introduction </a:t>
            </a:r>
            <a:r>
              <a:rPr dirty="0" sz="1000" i="1">
                <a:solidFill>
                  <a:srgbClr val="231F20"/>
                </a:solidFill>
                <a:latin typeface="Times New Roman"/>
                <a:cs typeface="Times New Roman"/>
              </a:rPr>
              <a:t>to the Thermodynamics of</a:t>
            </a:r>
            <a:r>
              <a:rPr dirty="0" sz="1000" spc="-30" i="1">
                <a:solidFill>
                  <a:srgbClr val="231F20"/>
                </a:solidFill>
                <a:latin typeface="Times New Roman"/>
                <a:cs typeface="Times New Roman"/>
              </a:rPr>
              <a:t> </a:t>
            </a:r>
            <a:r>
              <a:rPr dirty="0" sz="1000" i="1">
                <a:solidFill>
                  <a:srgbClr val="231F20"/>
                </a:solidFill>
                <a:latin typeface="Times New Roman"/>
                <a:cs typeface="Times New Roman"/>
              </a:rPr>
              <a:t>Materials</a:t>
            </a:r>
            <a:endParaRPr sz="1000">
              <a:latin typeface="Times New Roman"/>
              <a:cs typeface="Times New Roman"/>
            </a:endParaRPr>
          </a:p>
          <a:p>
            <a:pPr algn="just" marL="152400" marR="6350">
              <a:lnSpc>
                <a:spcPct val="100000"/>
              </a:lnSpc>
              <a:spcBef>
                <a:spcPts val="765"/>
              </a:spcBef>
            </a:pPr>
            <a:r>
              <a:rPr dirty="0" sz="1000">
                <a:solidFill>
                  <a:srgbClr val="010202"/>
                </a:solidFill>
                <a:latin typeface="Times New Roman"/>
                <a:cs typeface="Times New Roman"/>
              </a:rPr>
              <a:t>mixing is present in any other substance which contains the element, it is customary to  ignore</a:t>
            </a:r>
            <a:r>
              <a:rPr dirty="0" sz="1000" spc="-5">
                <a:solidFill>
                  <a:srgbClr val="010202"/>
                </a:solidFill>
                <a:latin typeface="Times New Roman"/>
                <a:cs typeface="Times New Roman"/>
              </a:rPr>
              <a:t> </a:t>
            </a:r>
            <a:r>
              <a:rPr dirty="0" sz="1000">
                <a:solidFill>
                  <a:srgbClr val="010202"/>
                </a:solidFill>
                <a:latin typeface="Times New Roman"/>
                <a:cs typeface="Times New Roman"/>
              </a:rPr>
              <a:t>it.</a:t>
            </a:r>
            <a:endParaRPr sz="1000">
              <a:latin typeface="Times New Roman"/>
              <a:cs typeface="Times New Roman"/>
            </a:endParaRPr>
          </a:p>
          <a:p>
            <a:pPr algn="just" marL="152400" marR="5080" indent="-127000">
              <a:lnSpc>
                <a:spcPct val="100000"/>
              </a:lnSpc>
            </a:pPr>
            <a:r>
              <a:rPr dirty="0" sz="1000">
                <a:solidFill>
                  <a:srgbClr val="010202"/>
                </a:solidFill>
                <a:latin typeface="Times New Roman"/>
                <a:cs typeface="Times New Roman"/>
              </a:rPr>
              <a:t>4. At any finite temperature a pure crystalline solid contains an equilibrium number of  vacant lattice sites, which, because of their random positioning in the crystal, give rise  to an entropy of mixing which is exactly the same as the entropy of mixing in a  chemical solution. Both the equilibrium number of vacancies and the diffusivity of the  atoms in the crystal decrease exponentially with decreasing temperature, and as the  vacancies “disappear” by diffusing to the free surface of the crystal, nonequilibrium  concentrations of vacancies can be frozen into the crystal at low temperatures, causing  a non-zero entropy at 0 </a:t>
            </a:r>
            <a:r>
              <a:rPr dirty="0" sz="1000" spc="-5">
                <a:solidFill>
                  <a:srgbClr val="010202"/>
                </a:solidFill>
                <a:latin typeface="Times New Roman"/>
                <a:cs typeface="Times New Roman"/>
              </a:rPr>
              <a:t>K. </a:t>
            </a:r>
            <a:r>
              <a:rPr dirty="0" sz="1000">
                <a:solidFill>
                  <a:srgbClr val="010202"/>
                </a:solidFill>
                <a:latin typeface="Times New Roman"/>
                <a:cs typeface="Times New Roman"/>
              </a:rPr>
              <a:t>Random crystallographic orientation of molecules in the  crystalline state can also give rise to a non-zero entropy at 0 </a:t>
            </a:r>
            <a:r>
              <a:rPr dirty="0" sz="1000" spc="-5">
                <a:solidFill>
                  <a:srgbClr val="010202"/>
                </a:solidFill>
                <a:latin typeface="Times New Roman"/>
                <a:cs typeface="Times New Roman"/>
              </a:rPr>
              <a:t>K. </a:t>
            </a:r>
            <a:r>
              <a:rPr dirty="0" sz="1000">
                <a:solidFill>
                  <a:srgbClr val="010202"/>
                </a:solidFill>
                <a:latin typeface="Times New Roman"/>
                <a:cs typeface="Times New Roman"/>
              </a:rPr>
              <a:t>Such is the case with  solid CO, in which a structure such as can occur. The entropy would have</a:t>
            </a:r>
            <a:r>
              <a:rPr dirty="0" sz="1000" spc="160">
                <a:solidFill>
                  <a:srgbClr val="010202"/>
                </a:solidFill>
                <a:latin typeface="Times New Roman"/>
                <a:cs typeface="Times New Roman"/>
              </a:rPr>
              <a:t> </a:t>
            </a:r>
            <a:r>
              <a:rPr dirty="0" sz="1000">
                <a:solidFill>
                  <a:srgbClr val="010202"/>
                </a:solidFill>
                <a:latin typeface="Times New Roman"/>
                <a:cs typeface="Times New Roman"/>
              </a:rPr>
              <a:t>its</a:t>
            </a:r>
            <a:endParaRPr sz="1000">
              <a:latin typeface="Times New Roman"/>
              <a:cs typeface="Times New Roman"/>
            </a:endParaRPr>
          </a:p>
        </p:txBody>
      </p:sp>
      <p:sp>
        <p:nvSpPr>
          <p:cNvPr id="3" name="object 3"/>
          <p:cNvSpPr txBox="1"/>
          <p:nvPr/>
        </p:nvSpPr>
        <p:spPr>
          <a:xfrm>
            <a:off x="599820" y="3430651"/>
            <a:ext cx="4345940" cy="482600"/>
          </a:xfrm>
          <a:prstGeom prst="rect">
            <a:avLst/>
          </a:prstGeom>
        </p:spPr>
        <p:txBody>
          <a:bodyPr wrap="square" lIns="0" tIns="12700" rIns="0" bIns="0" rtlCol="0" vert="horz">
            <a:spAutoFit/>
          </a:bodyPr>
          <a:lstStyle/>
          <a:p>
            <a:pPr algn="just" marL="12700" marR="5080">
              <a:lnSpc>
                <a:spcPct val="100000"/>
              </a:lnSpc>
              <a:spcBef>
                <a:spcPts val="100"/>
              </a:spcBef>
            </a:pPr>
            <a:r>
              <a:rPr dirty="0" sz="1000">
                <a:solidFill>
                  <a:srgbClr val="010202"/>
                </a:solidFill>
                <a:latin typeface="Times New Roman"/>
                <a:cs typeface="Times New Roman"/>
              </a:rPr>
              <a:t>maximum value if equal numbers of molecules were oriented in opposite  directions and random mixing of the two orientations occurred. From Eq. (4.18)  the molar configurational entropy of mixing would</a:t>
            </a:r>
            <a:r>
              <a:rPr dirty="0" sz="1000" spc="-15">
                <a:solidFill>
                  <a:srgbClr val="010202"/>
                </a:solidFill>
                <a:latin typeface="Times New Roman"/>
                <a:cs typeface="Times New Roman"/>
              </a:rPr>
              <a:t> </a:t>
            </a:r>
            <a:r>
              <a:rPr dirty="0" sz="1000">
                <a:solidFill>
                  <a:srgbClr val="010202"/>
                </a:solidFill>
                <a:latin typeface="Times New Roman"/>
                <a:cs typeface="Times New Roman"/>
              </a:rPr>
              <a:t>be</a:t>
            </a:r>
            <a:endParaRPr sz="1000">
              <a:latin typeface="Times New Roman"/>
              <a:cs typeface="Times New Roman"/>
            </a:endParaRPr>
          </a:p>
        </p:txBody>
      </p:sp>
      <p:sp>
        <p:nvSpPr>
          <p:cNvPr id="4" name="object 4"/>
          <p:cNvSpPr txBox="1"/>
          <p:nvPr/>
        </p:nvSpPr>
        <p:spPr>
          <a:xfrm>
            <a:off x="3717734" y="4969027"/>
            <a:ext cx="1311910" cy="177800"/>
          </a:xfrm>
          <a:prstGeom prst="rect">
            <a:avLst/>
          </a:prstGeom>
        </p:spPr>
        <p:txBody>
          <a:bodyPr wrap="square" lIns="0" tIns="12700" rIns="0" bIns="0" rtlCol="0" vert="horz">
            <a:spAutoFit/>
          </a:bodyPr>
          <a:lstStyle/>
          <a:p>
            <a:pPr marL="12700">
              <a:lnSpc>
                <a:spcPct val="100000"/>
              </a:lnSpc>
              <a:spcBef>
                <a:spcPts val="100"/>
              </a:spcBef>
              <a:tabLst>
                <a:tab pos="427990" algn="l"/>
                <a:tab pos="832485" algn="l"/>
              </a:tabLst>
            </a:pPr>
            <a:r>
              <a:rPr dirty="0" sz="1000" spc="-5">
                <a:solidFill>
                  <a:srgbClr val="010202"/>
                </a:solidFill>
                <a:latin typeface="Times New Roman"/>
                <a:cs typeface="Times New Roman"/>
              </a:rPr>
              <a:t>Thus,	using	</a:t>
            </a:r>
            <a:r>
              <a:rPr dirty="0" sz="1000" spc="-10">
                <a:solidFill>
                  <a:srgbClr val="010202"/>
                </a:solidFill>
                <a:latin typeface="Times New Roman"/>
                <a:cs typeface="Times New Roman"/>
              </a:rPr>
              <a:t>Stirling’s</a:t>
            </a:r>
            <a:endParaRPr sz="1000">
              <a:latin typeface="Times New Roman"/>
              <a:cs typeface="Times New Roman"/>
            </a:endParaRPr>
          </a:p>
        </p:txBody>
      </p:sp>
      <p:sp>
        <p:nvSpPr>
          <p:cNvPr id="5" name="object 5"/>
          <p:cNvSpPr txBox="1"/>
          <p:nvPr/>
        </p:nvSpPr>
        <p:spPr>
          <a:xfrm>
            <a:off x="659091" y="4939817"/>
            <a:ext cx="2980055" cy="407034"/>
          </a:xfrm>
          <a:prstGeom prst="rect">
            <a:avLst/>
          </a:prstGeom>
        </p:spPr>
        <p:txBody>
          <a:bodyPr wrap="square" lIns="0" tIns="15875" rIns="0" bIns="0" rtlCol="0" vert="horz">
            <a:spAutoFit/>
          </a:bodyPr>
          <a:lstStyle/>
          <a:p>
            <a:pPr algn="r" marR="62865">
              <a:lnSpc>
                <a:spcPts val="550"/>
              </a:lnSpc>
              <a:spcBef>
                <a:spcPts val="125"/>
              </a:spcBef>
            </a:pPr>
            <a:r>
              <a:rPr dirty="0" sz="750" spc="10">
                <a:solidFill>
                  <a:srgbClr val="010202"/>
                </a:solidFill>
                <a:latin typeface="Times New Roman"/>
                <a:cs typeface="Times New Roman"/>
              </a:rPr>
              <a:t>23</a:t>
            </a:r>
            <a:endParaRPr sz="750">
              <a:latin typeface="Times New Roman"/>
              <a:cs typeface="Times New Roman"/>
            </a:endParaRPr>
          </a:p>
          <a:p>
            <a:pPr marL="38100">
              <a:lnSpc>
                <a:spcPts val="850"/>
              </a:lnSpc>
              <a:tabLst>
                <a:tab pos="477520" algn="l"/>
                <a:tab pos="763270" algn="l"/>
                <a:tab pos="977900" algn="l"/>
                <a:tab pos="1690370" algn="l"/>
                <a:tab pos="2263140" algn="l"/>
              </a:tabLst>
            </a:pPr>
            <a:r>
              <a:rPr dirty="0" sz="1000">
                <a:solidFill>
                  <a:srgbClr val="010202"/>
                </a:solidFill>
                <a:latin typeface="Times New Roman"/>
                <a:cs typeface="Times New Roman"/>
              </a:rPr>
              <a:t>where	</a:t>
            </a:r>
            <a:r>
              <a:rPr dirty="0" sz="1000" spc="5" i="1">
                <a:solidFill>
                  <a:srgbClr val="010202"/>
                </a:solidFill>
                <a:latin typeface="Times New Roman"/>
                <a:cs typeface="Times New Roman"/>
              </a:rPr>
              <a:t>N</a:t>
            </a:r>
            <a:r>
              <a:rPr dirty="0" baseline="-33333" sz="1125" spc="7" i="1">
                <a:solidFill>
                  <a:srgbClr val="010202"/>
                </a:solidFill>
                <a:latin typeface="Times New Roman"/>
                <a:cs typeface="Times New Roman"/>
              </a:rPr>
              <a:t>O	</a:t>
            </a:r>
            <a:r>
              <a:rPr dirty="0" sz="1000" spc="-5">
                <a:solidFill>
                  <a:srgbClr val="010202"/>
                </a:solidFill>
                <a:latin typeface="Times New Roman"/>
                <a:cs typeface="Times New Roman"/>
              </a:rPr>
              <a:t>is	</a:t>
            </a:r>
            <a:r>
              <a:rPr dirty="0" sz="1000" spc="-20">
                <a:solidFill>
                  <a:srgbClr val="010202"/>
                </a:solidFill>
                <a:latin typeface="Times New Roman"/>
                <a:cs typeface="Times New Roman"/>
              </a:rPr>
              <a:t>Avogadro’s	</a:t>
            </a:r>
            <a:r>
              <a:rPr dirty="0" sz="1000" spc="-10">
                <a:solidFill>
                  <a:srgbClr val="010202"/>
                </a:solidFill>
                <a:latin typeface="Times New Roman"/>
                <a:cs typeface="Times New Roman"/>
              </a:rPr>
              <a:t>Number,	</a:t>
            </a:r>
            <a:r>
              <a:rPr dirty="0" sz="1000" spc="-5">
                <a:solidFill>
                  <a:srgbClr val="010202"/>
                </a:solidFill>
                <a:latin typeface="Times New Roman"/>
                <a:cs typeface="Times New Roman"/>
              </a:rPr>
              <a:t>6.0232×10 </a:t>
            </a:r>
            <a:r>
              <a:rPr dirty="0" sz="1000" spc="200">
                <a:solidFill>
                  <a:srgbClr val="010202"/>
                </a:solidFill>
                <a:latin typeface="Times New Roman"/>
                <a:cs typeface="Times New Roman"/>
              </a:rPr>
              <a:t> </a:t>
            </a:r>
            <a:r>
              <a:rPr dirty="0" sz="1000">
                <a:solidFill>
                  <a:srgbClr val="010202"/>
                </a:solidFill>
                <a:latin typeface="Times New Roman"/>
                <a:cs typeface="Times New Roman"/>
              </a:rPr>
              <a:t>.</a:t>
            </a:r>
            <a:endParaRPr sz="1000">
              <a:latin typeface="Times New Roman"/>
              <a:cs typeface="Times New Roman"/>
            </a:endParaRPr>
          </a:p>
          <a:p>
            <a:pPr marL="38100">
              <a:lnSpc>
                <a:spcPct val="100000"/>
              </a:lnSpc>
              <a:spcBef>
                <a:spcPts val="370"/>
              </a:spcBef>
            </a:pPr>
            <a:r>
              <a:rPr dirty="0" sz="1000" spc="-5">
                <a:solidFill>
                  <a:srgbClr val="010202"/>
                </a:solidFill>
                <a:latin typeface="Times New Roman"/>
                <a:cs typeface="Times New Roman"/>
              </a:rPr>
              <a:t>approximation,</a:t>
            </a:r>
            <a:endParaRPr sz="1000">
              <a:latin typeface="Times New Roman"/>
              <a:cs typeface="Times New Roman"/>
            </a:endParaRPr>
          </a:p>
        </p:txBody>
      </p:sp>
      <p:sp>
        <p:nvSpPr>
          <p:cNvPr id="6" name="object 6"/>
          <p:cNvSpPr txBox="1"/>
          <p:nvPr/>
        </p:nvSpPr>
        <p:spPr>
          <a:xfrm>
            <a:off x="684530" y="6714172"/>
            <a:ext cx="4345305" cy="787400"/>
          </a:xfrm>
          <a:prstGeom prst="rect">
            <a:avLst/>
          </a:prstGeom>
        </p:spPr>
        <p:txBody>
          <a:bodyPr wrap="square" lIns="0" tIns="12700" rIns="0" bIns="0" rtlCol="0" vert="horz">
            <a:spAutoFit/>
          </a:bodyPr>
          <a:lstStyle/>
          <a:p>
            <a:pPr algn="just" marL="12700" marR="5080">
              <a:lnSpc>
                <a:spcPct val="100000"/>
              </a:lnSpc>
              <a:spcBef>
                <a:spcPts val="100"/>
              </a:spcBef>
            </a:pPr>
            <a:r>
              <a:rPr dirty="0" sz="1000" spc="-5">
                <a:solidFill>
                  <a:srgbClr val="010202"/>
                </a:solidFill>
                <a:latin typeface="Times New Roman"/>
                <a:cs typeface="Times New Roman"/>
              </a:rPr>
              <a:t>Comparison of this value with the measured value of 4.2 </a:t>
            </a:r>
            <a:r>
              <a:rPr dirty="0" sz="1000" spc="-15">
                <a:solidFill>
                  <a:srgbClr val="010202"/>
                </a:solidFill>
                <a:latin typeface="Times New Roman"/>
                <a:cs typeface="Times New Roman"/>
              </a:rPr>
              <a:t>J/mole·K </a:t>
            </a:r>
            <a:r>
              <a:rPr dirty="0" sz="1000" spc="-5">
                <a:solidFill>
                  <a:srgbClr val="010202"/>
                </a:solidFill>
                <a:latin typeface="Times New Roman"/>
                <a:cs typeface="Times New Roman"/>
              </a:rPr>
              <a:t>indicates that the  actual molecular orientations are not fully</a:t>
            </a:r>
            <a:r>
              <a:rPr dirty="0" sz="1000" spc="-15">
                <a:solidFill>
                  <a:srgbClr val="010202"/>
                </a:solidFill>
                <a:latin typeface="Times New Roman"/>
                <a:cs typeface="Times New Roman"/>
              </a:rPr>
              <a:t> </a:t>
            </a:r>
            <a:r>
              <a:rPr dirty="0" sz="1000" spc="-5">
                <a:solidFill>
                  <a:srgbClr val="010202"/>
                </a:solidFill>
                <a:latin typeface="Times New Roman"/>
                <a:cs typeface="Times New Roman"/>
              </a:rPr>
              <a:t>random.</a:t>
            </a:r>
            <a:endParaRPr sz="1000">
              <a:latin typeface="Times New Roman"/>
              <a:cs typeface="Times New Roman"/>
            </a:endParaRPr>
          </a:p>
          <a:p>
            <a:pPr algn="just" marL="12700" marR="5080" indent="205104">
              <a:lnSpc>
                <a:spcPct val="100000"/>
              </a:lnSpc>
            </a:pPr>
            <a:r>
              <a:rPr dirty="0" sz="1000" spc="-5">
                <a:solidFill>
                  <a:srgbClr val="010202"/>
                </a:solidFill>
                <a:latin typeface="Times New Roman"/>
                <a:cs typeface="Times New Roman"/>
              </a:rPr>
              <a:t>In view of the above considerations, the statement of the Third Law of  Thermodynamics requires the inclusion of the qualification that the homogeneous  phase be in complete internal</a:t>
            </a:r>
            <a:r>
              <a:rPr dirty="0" sz="1000" spc="-10">
                <a:solidFill>
                  <a:srgbClr val="010202"/>
                </a:solidFill>
                <a:latin typeface="Times New Roman"/>
                <a:cs typeface="Times New Roman"/>
              </a:rPr>
              <a:t> </a:t>
            </a:r>
            <a:r>
              <a:rPr dirty="0" sz="1000" spc="-5">
                <a:solidFill>
                  <a:srgbClr val="010202"/>
                </a:solidFill>
                <a:latin typeface="Times New Roman"/>
                <a:cs typeface="Times New Roman"/>
              </a:rPr>
              <a:t>equilibrium.</a:t>
            </a:r>
            <a:endParaRPr sz="1000">
              <a:latin typeface="Times New Roman"/>
              <a:cs typeface="Times New Roman"/>
            </a:endParaRPr>
          </a:p>
        </p:txBody>
      </p:sp>
      <p:sp>
        <p:nvSpPr>
          <p:cNvPr id="7" name="object 7"/>
          <p:cNvSpPr/>
          <p:nvPr/>
        </p:nvSpPr>
        <p:spPr>
          <a:xfrm>
            <a:off x="754062" y="2645016"/>
            <a:ext cx="4028821" cy="598042"/>
          </a:xfrm>
          <a:prstGeom prst="rect">
            <a:avLst/>
          </a:prstGeom>
          <a:blipFill>
            <a:blip r:embed="rId2" cstate="print"/>
            <a:stretch>
              <a:fillRect/>
            </a:stretch>
          </a:blipFill>
        </p:spPr>
        <p:txBody>
          <a:bodyPr wrap="square" lIns="0" tIns="0" rIns="0" bIns="0" rtlCol="0"/>
          <a:lstStyle/>
          <a:p/>
        </p:txBody>
      </p:sp>
      <p:sp>
        <p:nvSpPr>
          <p:cNvPr id="8" name="object 8"/>
          <p:cNvSpPr/>
          <p:nvPr/>
        </p:nvSpPr>
        <p:spPr>
          <a:xfrm>
            <a:off x="1736051" y="4231957"/>
            <a:ext cx="1587373" cy="524890"/>
          </a:xfrm>
          <a:prstGeom prst="rect">
            <a:avLst/>
          </a:prstGeom>
          <a:blipFill>
            <a:blip r:embed="rId3" cstate="print"/>
            <a:stretch>
              <a:fillRect/>
            </a:stretch>
          </a:blipFill>
        </p:spPr>
        <p:txBody>
          <a:bodyPr wrap="square" lIns="0" tIns="0" rIns="0" bIns="0" rtlCol="0"/>
          <a:lstStyle/>
          <a:p/>
        </p:txBody>
      </p:sp>
      <p:sp>
        <p:nvSpPr>
          <p:cNvPr id="9" name="object 9"/>
          <p:cNvSpPr/>
          <p:nvPr/>
        </p:nvSpPr>
        <p:spPr>
          <a:xfrm>
            <a:off x="1096517" y="5403456"/>
            <a:ext cx="3068701" cy="985774"/>
          </a:xfrm>
          <a:prstGeom prst="rect">
            <a:avLst/>
          </a:prstGeom>
          <a:blipFill>
            <a:blip r:embed="rId4" cstate="print"/>
            <a:stretch>
              <a:fillRect/>
            </a:stretch>
          </a:blipFill>
        </p:spPr>
        <p:txBody>
          <a:bodyPr wrap="square" lIns="0" tIns="0" rIns="0" bIns="0" rtlCol="0"/>
          <a:lstStyle/>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2051050" y="722630"/>
            <a:ext cx="962025" cy="228600"/>
          </a:xfrm>
          <a:prstGeom prst="rect">
            <a:avLst/>
          </a:prstGeom>
          <a:blipFill>
            <a:blip r:embed="rId2" cstate="print"/>
            <a:stretch>
              <a:fillRect/>
            </a:stretch>
          </a:blipFill>
        </p:spPr>
        <p:txBody>
          <a:bodyPr wrap="square" lIns="0" tIns="0" rIns="0" bIns="0" rtlCol="0"/>
          <a:lstStyle/>
          <a:p/>
        </p:txBody>
      </p:sp>
      <p:sp>
        <p:nvSpPr>
          <p:cNvPr id="3" name="object 3"/>
          <p:cNvSpPr txBox="1"/>
          <p:nvPr/>
        </p:nvSpPr>
        <p:spPr>
          <a:xfrm>
            <a:off x="960271" y="403097"/>
            <a:ext cx="4081779" cy="605790"/>
          </a:xfrm>
          <a:prstGeom prst="rect">
            <a:avLst/>
          </a:prstGeom>
        </p:spPr>
        <p:txBody>
          <a:bodyPr wrap="square" lIns="0" tIns="12700" rIns="0" bIns="0" rtlCol="0" vert="horz">
            <a:spAutoFit/>
          </a:bodyPr>
          <a:lstStyle/>
          <a:p>
            <a:pPr algn="r" marR="5080">
              <a:lnSpc>
                <a:spcPct val="100000"/>
              </a:lnSpc>
              <a:spcBef>
                <a:spcPts val="100"/>
              </a:spcBef>
            </a:pPr>
            <a:r>
              <a:rPr dirty="0" sz="1000" i="1">
                <a:solidFill>
                  <a:srgbClr val="231F20"/>
                </a:solidFill>
                <a:latin typeface="Times New Roman"/>
                <a:cs typeface="Times New Roman"/>
              </a:rPr>
              <a:t>Heat </a:t>
            </a:r>
            <a:r>
              <a:rPr dirty="0" sz="1000" spc="-10" i="1">
                <a:solidFill>
                  <a:srgbClr val="231F20"/>
                </a:solidFill>
                <a:latin typeface="Times New Roman"/>
                <a:cs typeface="Times New Roman"/>
              </a:rPr>
              <a:t>Capacity, Enthalpy, </a:t>
            </a:r>
            <a:r>
              <a:rPr dirty="0" sz="1000" spc="-15" i="1">
                <a:solidFill>
                  <a:srgbClr val="231F20"/>
                </a:solidFill>
                <a:latin typeface="Times New Roman"/>
                <a:cs typeface="Times New Roman"/>
              </a:rPr>
              <a:t>Entropy, </a:t>
            </a:r>
            <a:r>
              <a:rPr dirty="0" sz="1000" i="1">
                <a:solidFill>
                  <a:srgbClr val="231F20"/>
                </a:solidFill>
                <a:latin typeface="Times New Roman"/>
                <a:cs typeface="Times New Roman"/>
              </a:rPr>
              <a:t>and the </a:t>
            </a:r>
            <a:r>
              <a:rPr dirty="0" sz="1000" spc="-10" i="1">
                <a:solidFill>
                  <a:srgbClr val="231F20"/>
                </a:solidFill>
                <a:latin typeface="Times New Roman"/>
                <a:cs typeface="Times New Roman"/>
              </a:rPr>
              <a:t>Third </a:t>
            </a:r>
            <a:r>
              <a:rPr dirty="0" sz="1000" i="1">
                <a:solidFill>
                  <a:srgbClr val="231F20"/>
                </a:solidFill>
                <a:latin typeface="Times New Roman"/>
                <a:cs typeface="Times New Roman"/>
              </a:rPr>
              <a:t>Law of Thermodynamics</a:t>
            </a:r>
            <a:r>
              <a:rPr dirty="0" sz="1000" spc="5" i="1">
                <a:solidFill>
                  <a:srgbClr val="231F20"/>
                </a:solidFill>
                <a:latin typeface="Times New Roman"/>
                <a:cs typeface="Times New Roman"/>
              </a:rPr>
              <a:t> </a:t>
            </a:r>
            <a:r>
              <a:rPr dirty="0" sz="1000">
                <a:solidFill>
                  <a:srgbClr val="231F20"/>
                </a:solidFill>
                <a:latin typeface="Times New Roman"/>
                <a:cs typeface="Times New Roman"/>
              </a:rPr>
              <a:t>127</a:t>
            </a:r>
            <a:endParaRPr sz="1000">
              <a:latin typeface="Times New Roman"/>
              <a:cs typeface="Times New Roman"/>
            </a:endParaRPr>
          </a:p>
          <a:p>
            <a:pPr>
              <a:lnSpc>
                <a:spcPct val="100000"/>
              </a:lnSpc>
            </a:pPr>
            <a:endParaRPr sz="1100">
              <a:latin typeface="Times New Roman"/>
              <a:cs typeface="Times New Roman"/>
            </a:endParaRPr>
          </a:p>
          <a:p>
            <a:pPr algn="r" marR="55880">
              <a:lnSpc>
                <a:spcPct val="100000"/>
              </a:lnSpc>
              <a:spcBef>
                <a:spcPts val="900"/>
              </a:spcBef>
            </a:pPr>
            <a:r>
              <a:rPr dirty="0" sz="1000">
                <a:solidFill>
                  <a:srgbClr val="010202"/>
                </a:solidFill>
                <a:latin typeface="Times New Roman"/>
                <a:cs typeface="Times New Roman"/>
              </a:rPr>
              <a:t>(6.3)</a:t>
            </a:r>
            <a:endParaRPr sz="1000">
              <a:latin typeface="Times New Roman"/>
              <a:cs typeface="Times New Roman"/>
            </a:endParaRPr>
          </a:p>
        </p:txBody>
      </p:sp>
      <p:sp>
        <p:nvSpPr>
          <p:cNvPr id="4" name="object 4"/>
          <p:cNvSpPr/>
          <p:nvPr/>
        </p:nvSpPr>
        <p:spPr>
          <a:xfrm>
            <a:off x="995362" y="1335405"/>
            <a:ext cx="3495675" cy="2962275"/>
          </a:xfrm>
          <a:prstGeom prst="rect">
            <a:avLst/>
          </a:prstGeom>
          <a:blipFill>
            <a:blip r:embed="rId3" cstate="print"/>
            <a:stretch>
              <a:fillRect/>
            </a:stretch>
          </a:blipFill>
        </p:spPr>
        <p:txBody>
          <a:bodyPr wrap="square" lIns="0" tIns="0" rIns="0" bIns="0" rtlCol="0"/>
          <a:lstStyle/>
          <a:p/>
        </p:txBody>
      </p:sp>
      <p:sp>
        <p:nvSpPr>
          <p:cNvPr id="5" name="object 5"/>
          <p:cNvSpPr txBox="1"/>
          <p:nvPr/>
        </p:nvSpPr>
        <p:spPr>
          <a:xfrm>
            <a:off x="406412" y="4500245"/>
            <a:ext cx="4674235" cy="809625"/>
          </a:xfrm>
          <a:prstGeom prst="rect">
            <a:avLst/>
          </a:prstGeom>
        </p:spPr>
        <p:txBody>
          <a:bodyPr wrap="square" lIns="0" tIns="27939" rIns="0" bIns="0" rtlCol="0" vert="horz">
            <a:spAutoFit/>
          </a:bodyPr>
          <a:lstStyle/>
          <a:p>
            <a:pPr marL="941705" marR="526415" indent="-457200">
              <a:lnSpc>
                <a:spcPts val="1100"/>
              </a:lnSpc>
              <a:spcBef>
                <a:spcPts val="219"/>
              </a:spcBef>
            </a:pPr>
            <a:r>
              <a:rPr dirty="0" sz="1000" spc="-5" b="1">
                <a:solidFill>
                  <a:srgbClr val="010202"/>
                </a:solidFill>
                <a:latin typeface="Times New Roman"/>
                <a:cs typeface="Times New Roman"/>
              </a:rPr>
              <a:t>Figure </a:t>
            </a:r>
            <a:r>
              <a:rPr dirty="0" sz="1000" b="1">
                <a:solidFill>
                  <a:srgbClr val="010202"/>
                </a:solidFill>
                <a:latin typeface="Times New Roman"/>
                <a:cs typeface="Times New Roman"/>
              </a:rPr>
              <a:t>6.1 </a:t>
            </a:r>
            <a:r>
              <a:rPr dirty="0" sz="1000">
                <a:solidFill>
                  <a:srgbClr val="010202"/>
                </a:solidFill>
                <a:latin typeface="Times New Roman"/>
                <a:cs typeface="Times New Roman"/>
              </a:rPr>
              <a:t>The constant-volume molar heat capacities of </a:t>
            </a:r>
            <a:r>
              <a:rPr dirty="0" sz="1000" spc="-5">
                <a:solidFill>
                  <a:srgbClr val="010202"/>
                </a:solidFill>
                <a:latin typeface="Times New Roman"/>
                <a:cs typeface="Times New Roman"/>
              </a:rPr>
              <a:t>Pb, </a:t>
            </a:r>
            <a:r>
              <a:rPr dirty="0" sz="1000">
                <a:solidFill>
                  <a:srgbClr val="010202"/>
                </a:solidFill>
                <a:latin typeface="Times New Roman"/>
                <a:cs typeface="Times New Roman"/>
              </a:rPr>
              <a:t>Cu,  Si, and diamond as functions of</a:t>
            </a:r>
            <a:r>
              <a:rPr dirty="0" sz="1000" spc="25">
                <a:solidFill>
                  <a:srgbClr val="010202"/>
                </a:solidFill>
                <a:latin typeface="Times New Roman"/>
                <a:cs typeface="Times New Roman"/>
              </a:rPr>
              <a:t> </a:t>
            </a:r>
            <a:r>
              <a:rPr dirty="0" sz="1000">
                <a:solidFill>
                  <a:srgbClr val="010202"/>
                </a:solidFill>
                <a:latin typeface="Times New Roman"/>
                <a:cs typeface="Times New Roman"/>
              </a:rPr>
              <a:t>temperature.</a:t>
            </a:r>
            <a:endParaRPr sz="1000">
              <a:latin typeface="Times New Roman"/>
              <a:cs typeface="Times New Roman"/>
            </a:endParaRPr>
          </a:p>
          <a:p>
            <a:pPr marL="50800" marR="43180" indent="-635">
              <a:lnSpc>
                <a:spcPct val="130900"/>
              </a:lnSpc>
              <a:spcBef>
                <a:spcPts val="710"/>
              </a:spcBef>
            </a:pPr>
            <a:r>
              <a:rPr dirty="0" sz="1000">
                <a:solidFill>
                  <a:srgbClr val="010202"/>
                </a:solidFill>
                <a:latin typeface="Times New Roman"/>
                <a:cs typeface="Times New Roman"/>
              </a:rPr>
              <a:t>where, as before, </a:t>
            </a:r>
            <a:r>
              <a:rPr dirty="0" sz="1000" i="1">
                <a:solidFill>
                  <a:srgbClr val="010202"/>
                </a:solidFill>
                <a:latin typeface="Times New Roman"/>
                <a:cs typeface="Times New Roman"/>
              </a:rPr>
              <a:t>n</a:t>
            </a:r>
            <a:r>
              <a:rPr dirty="0" baseline="-33333" sz="1125" i="1">
                <a:solidFill>
                  <a:srgbClr val="010202"/>
                </a:solidFill>
                <a:latin typeface="Times New Roman"/>
                <a:cs typeface="Times New Roman"/>
              </a:rPr>
              <a:t>i </a:t>
            </a:r>
            <a:r>
              <a:rPr dirty="0" sz="1000">
                <a:solidFill>
                  <a:srgbClr val="010202"/>
                </a:solidFill>
                <a:latin typeface="Times New Roman"/>
                <a:cs typeface="Times New Roman"/>
              </a:rPr>
              <a:t>is the number of atoms in the </a:t>
            </a:r>
            <a:r>
              <a:rPr dirty="0" sz="1000" spc="-5" i="1">
                <a:solidFill>
                  <a:srgbClr val="010202"/>
                </a:solidFill>
                <a:latin typeface="Times New Roman"/>
                <a:cs typeface="Times New Roman"/>
              </a:rPr>
              <a:t>i</a:t>
            </a:r>
            <a:r>
              <a:rPr dirty="0" sz="1000" spc="-5">
                <a:solidFill>
                  <a:srgbClr val="010202"/>
                </a:solidFill>
                <a:latin typeface="Times New Roman"/>
                <a:cs typeface="Times New Roman"/>
              </a:rPr>
              <a:t>th </a:t>
            </a:r>
            <a:r>
              <a:rPr dirty="0" sz="1000" spc="-10">
                <a:solidFill>
                  <a:srgbClr val="010202"/>
                </a:solidFill>
                <a:latin typeface="Times New Roman"/>
                <a:cs typeface="Times New Roman"/>
              </a:rPr>
              <a:t>energy </a:t>
            </a:r>
            <a:r>
              <a:rPr dirty="0" sz="1000" spc="-5">
                <a:solidFill>
                  <a:srgbClr val="010202"/>
                </a:solidFill>
                <a:latin typeface="Times New Roman"/>
                <a:cs typeface="Times New Roman"/>
              </a:rPr>
              <a:t>level. Substituting Eqs. (6.2)  and (4.13) into Eq. (6.3)</a:t>
            </a:r>
            <a:r>
              <a:rPr dirty="0" sz="1000" spc="-10">
                <a:solidFill>
                  <a:srgbClr val="010202"/>
                </a:solidFill>
                <a:latin typeface="Times New Roman"/>
                <a:cs typeface="Times New Roman"/>
              </a:rPr>
              <a:t> </a:t>
            </a:r>
            <a:r>
              <a:rPr dirty="0" sz="1000" spc="-5">
                <a:solidFill>
                  <a:srgbClr val="010202"/>
                </a:solidFill>
                <a:latin typeface="Times New Roman"/>
                <a:cs typeface="Times New Roman"/>
              </a:rPr>
              <a:t>gives</a:t>
            </a:r>
            <a:endParaRPr sz="1000">
              <a:latin typeface="Times New Roman"/>
              <a:cs typeface="Times New Roman"/>
            </a:endParaRPr>
          </a:p>
        </p:txBody>
      </p:sp>
      <p:sp>
        <p:nvSpPr>
          <p:cNvPr id="6" name="object 6"/>
          <p:cNvSpPr/>
          <p:nvPr/>
        </p:nvSpPr>
        <p:spPr>
          <a:xfrm>
            <a:off x="1308100" y="5513196"/>
            <a:ext cx="2424938" cy="1878202"/>
          </a:xfrm>
          <a:prstGeom prst="rect">
            <a:avLst/>
          </a:prstGeom>
          <a:blipFill>
            <a:blip r:embed="rId4" cstate="print"/>
            <a:stretch>
              <a:fillRect/>
            </a:stretch>
          </a:blipFill>
        </p:spPr>
        <p:txBody>
          <a:bodyPr wrap="square" lIns="0" tIns="0" rIns="0" bIns="0" rtlCol="0"/>
          <a:lstStyle/>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444500" y="403099"/>
            <a:ext cx="2850515" cy="42799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231F20"/>
                </a:solidFill>
                <a:latin typeface="Times New Roman"/>
                <a:cs typeface="Times New Roman"/>
              </a:rPr>
              <a:t>128 </a:t>
            </a:r>
            <a:r>
              <a:rPr dirty="0" sz="1000" spc="-5" i="1">
                <a:solidFill>
                  <a:srgbClr val="231F20"/>
                </a:solidFill>
                <a:latin typeface="Times New Roman"/>
                <a:cs typeface="Times New Roman"/>
              </a:rPr>
              <a:t>Introduction </a:t>
            </a:r>
            <a:r>
              <a:rPr dirty="0" sz="1000" i="1">
                <a:solidFill>
                  <a:srgbClr val="231F20"/>
                </a:solidFill>
                <a:latin typeface="Times New Roman"/>
                <a:cs typeface="Times New Roman"/>
              </a:rPr>
              <a:t>to the Thermodynamics of</a:t>
            </a:r>
            <a:r>
              <a:rPr dirty="0" sz="1000" spc="-100" i="1">
                <a:solidFill>
                  <a:srgbClr val="231F20"/>
                </a:solidFill>
                <a:latin typeface="Times New Roman"/>
                <a:cs typeface="Times New Roman"/>
              </a:rPr>
              <a:t> </a:t>
            </a:r>
            <a:r>
              <a:rPr dirty="0" sz="1000" i="1">
                <a:solidFill>
                  <a:srgbClr val="231F20"/>
                </a:solidFill>
                <a:latin typeface="Times New Roman"/>
                <a:cs typeface="Times New Roman"/>
              </a:rPr>
              <a:t>Materials</a:t>
            </a:r>
            <a:endParaRPr sz="1000">
              <a:latin typeface="Times New Roman"/>
              <a:cs typeface="Times New Roman"/>
            </a:endParaRPr>
          </a:p>
          <a:p>
            <a:pPr marL="12700">
              <a:lnSpc>
                <a:spcPct val="100000"/>
              </a:lnSpc>
              <a:spcBef>
                <a:spcPts val="765"/>
              </a:spcBef>
            </a:pPr>
            <a:r>
              <a:rPr dirty="0" sz="1000" spc="-15">
                <a:solidFill>
                  <a:srgbClr val="010202"/>
                </a:solidFill>
                <a:latin typeface="Times New Roman"/>
                <a:cs typeface="Times New Roman"/>
              </a:rPr>
              <a:t>Taking</a:t>
            </a:r>
            <a:endParaRPr sz="1000">
              <a:latin typeface="Times New Roman"/>
              <a:cs typeface="Times New Roman"/>
            </a:endParaRPr>
          </a:p>
        </p:txBody>
      </p:sp>
      <p:sp>
        <p:nvSpPr>
          <p:cNvPr id="3" name="object 3"/>
          <p:cNvSpPr/>
          <p:nvPr/>
        </p:nvSpPr>
        <p:spPr>
          <a:xfrm>
            <a:off x="1860550" y="1005205"/>
            <a:ext cx="1343025" cy="247650"/>
          </a:xfrm>
          <a:prstGeom prst="rect">
            <a:avLst/>
          </a:prstGeom>
          <a:blipFill>
            <a:blip r:embed="rId2" cstate="print"/>
            <a:stretch>
              <a:fillRect/>
            </a:stretch>
          </a:blipFill>
        </p:spPr>
        <p:txBody>
          <a:bodyPr wrap="square" lIns="0" tIns="0" rIns="0" bIns="0" rtlCol="0"/>
          <a:lstStyle/>
          <a:p/>
        </p:txBody>
      </p:sp>
      <p:sp>
        <p:nvSpPr>
          <p:cNvPr id="4" name="object 4"/>
          <p:cNvSpPr txBox="1"/>
          <p:nvPr/>
        </p:nvSpPr>
        <p:spPr>
          <a:xfrm>
            <a:off x="419100" y="1489874"/>
            <a:ext cx="1200785" cy="177800"/>
          </a:xfrm>
          <a:prstGeom prst="rect">
            <a:avLst/>
          </a:prstGeom>
        </p:spPr>
        <p:txBody>
          <a:bodyPr wrap="square" lIns="0" tIns="12700" rIns="0" bIns="0" rtlCol="0" vert="horz">
            <a:spAutoFit/>
          </a:bodyPr>
          <a:lstStyle/>
          <a:p>
            <a:pPr marL="38100">
              <a:lnSpc>
                <a:spcPct val="100000"/>
              </a:lnSpc>
              <a:spcBef>
                <a:spcPts val="100"/>
              </a:spcBef>
            </a:pPr>
            <a:r>
              <a:rPr dirty="0" sz="1000">
                <a:solidFill>
                  <a:srgbClr val="010202"/>
                </a:solidFill>
                <a:latin typeface="Times New Roman"/>
                <a:cs typeface="Times New Roman"/>
              </a:rPr>
              <a:t>where </a:t>
            </a:r>
            <a:r>
              <a:rPr dirty="0" sz="1000" i="1">
                <a:solidFill>
                  <a:srgbClr val="010202"/>
                </a:solidFill>
                <a:latin typeface="Times New Roman"/>
                <a:cs typeface="Times New Roman"/>
              </a:rPr>
              <a:t>x</a:t>
            </a:r>
            <a:r>
              <a:rPr dirty="0" sz="1000">
                <a:solidFill>
                  <a:srgbClr val="010202"/>
                </a:solidFill>
                <a:latin typeface="Times New Roman"/>
                <a:cs typeface="Times New Roman"/>
              </a:rPr>
              <a:t>=</a:t>
            </a:r>
            <a:r>
              <a:rPr dirty="0" sz="1000" i="1">
                <a:solidFill>
                  <a:srgbClr val="010202"/>
                </a:solidFill>
                <a:latin typeface="Times New Roman"/>
                <a:cs typeface="Times New Roman"/>
              </a:rPr>
              <a:t>e</a:t>
            </a:r>
            <a:r>
              <a:rPr dirty="0" baseline="33333" sz="1125">
                <a:solidFill>
                  <a:srgbClr val="010202"/>
                </a:solidFill>
                <a:latin typeface="Times New Roman"/>
                <a:cs typeface="Times New Roman"/>
              </a:rPr>
              <a:t>–</a:t>
            </a:r>
            <a:r>
              <a:rPr dirty="0" baseline="33333" sz="1125" i="1">
                <a:solidFill>
                  <a:srgbClr val="010202"/>
                </a:solidFill>
                <a:latin typeface="Times New Roman"/>
                <a:cs typeface="Times New Roman"/>
              </a:rPr>
              <a:t>hv/kT</a:t>
            </a:r>
            <a:r>
              <a:rPr dirty="0" sz="1000">
                <a:solidFill>
                  <a:srgbClr val="010202"/>
                </a:solidFill>
                <a:latin typeface="Times New Roman"/>
                <a:cs typeface="Times New Roman"/>
              </a:rPr>
              <a:t>,</a:t>
            </a:r>
            <a:r>
              <a:rPr dirty="0" sz="1000" spc="-50">
                <a:solidFill>
                  <a:srgbClr val="010202"/>
                </a:solidFill>
                <a:latin typeface="Times New Roman"/>
                <a:cs typeface="Times New Roman"/>
              </a:rPr>
              <a:t> </a:t>
            </a:r>
            <a:r>
              <a:rPr dirty="0" sz="1000">
                <a:solidFill>
                  <a:srgbClr val="010202"/>
                </a:solidFill>
                <a:latin typeface="Times New Roman"/>
                <a:cs typeface="Times New Roman"/>
              </a:rPr>
              <a:t>gives</a:t>
            </a:r>
            <a:endParaRPr sz="1000">
              <a:latin typeface="Times New Roman"/>
              <a:cs typeface="Times New Roman"/>
            </a:endParaRPr>
          </a:p>
        </p:txBody>
      </p:sp>
      <p:sp>
        <p:nvSpPr>
          <p:cNvPr id="5" name="object 5"/>
          <p:cNvSpPr/>
          <p:nvPr/>
        </p:nvSpPr>
        <p:spPr>
          <a:xfrm>
            <a:off x="1541462" y="1842300"/>
            <a:ext cx="1971675" cy="304800"/>
          </a:xfrm>
          <a:prstGeom prst="rect">
            <a:avLst/>
          </a:prstGeom>
          <a:blipFill>
            <a:blip r:embed="rId3" cstate="print"/>
            <a:stretch>
              <a:fillRect/>
            </a:stretch>
          </a:blipFill>
        </p:spPr>
        <p:txBody>
          <a:bodyPr wrap="square" lIns="0" tIns="0" rIns="0" bIns="0" rtlCol="0"/>
          <a:lstStyle/>
          <a:p/>
        </p:txBody>
      </p:sp>
      <p:sp>
        <p:nvSpPr>
          <p:cNvPr id="6" name="object 6"/>
          <p:cNvSpPr txBox="1"/>
          <p:nvPr/>
        </p:nvSpPr>
        <p:spPr>
          <a:xfrm>
            <a:off x="444500" y="2349665"/>
            <a:ext cx="208915"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and</a:t>
            </a:r>
            <a:endParaRPr sz="1000">
              <a:latin typeface="Times New Roman"/>
              <a:cs typeface="Times New Roman"/>
            </a:endParaRPr>
          </a:p>
        </p:txBody>
      </p:sp>
      <p:sp>
        <p:nvSpPr>
          <p:cNvPr id="7" name="object 7"/>
          <p:cNvSpPr/>
          <p:nvPr/>
        </p:nvSpPr>
        <p:spPr>
          <a:xfrm>
            <a:off x="1089025" y="2702090"/>
            <a:ext cx="2876550" cy="323850"/>
          </a:xfrm>
          <a:prstGeom prst="rect">
            <a:avLst/>
          </a:prstGeom>
          <a:blipFill>
            <a:blip r:embed="rId4" cstate="print"/>
            <a:stretch>
              <a:fillRect/>
            </a:stretch>
          </a:blipFill>
        </p:spPr>
        <p:txBody>
          <a:bodyPr wrap="square" lIns="0" tIns="0" rIns="0" bIns="0" rtlCol="0"/>
          <a:lstStyle/>
          <a:p/>
        </p:txBody>
      </p:sp>
      <p:sp>
        <p:nvSpPr>
          <p:cNvPr id="8" name="object 8"/>
          <p:cNvSpPr txBox="1"/>
          <p:nvPr/>
        </p:nvSpPr>
        <p:spPr>
          <a:xfrm>
            <a:off x="444500" y="3228492"/>
            <a:ext cx="716915"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in which</a:t>
            </a:r>
            <a:r>
              <a:rPr dirty="0" sz="1000" spc="-85">
                <a:solidFill>
                  <a:srgbClr val="010202"/>
                </a:solidFill>
                <a:latin typeface="Times New Roman"/>
                <a:cs typeface="Times New Roman"/>
              </a:rPr>
              <a:t> </a:t>
            </a:r>
            <a:r>
              <a:rPr dirty="0" sz="1000">
                <a:solidFill>
                  <a:srgbClr val="010202"/>
                </a:solidFill>
                <a:latin typeface="Times New Roman"/>
                <a:cs typeface="Times New Roman"/>
              </a:rPr>
              <a:t>case</a:t>
            </a:r>
            <a:endParaRPr sz="1000">
              <a:latin typeface="Times New Roman"/>
              <a:cs typeface="Times New Roman"/>
            </a:endParaRPr>
          </a:p>
        </p:txBody>
      </p:sp>
      <p:sp>
        <p:nvSpPr>
          <p:cNvPr id="9" name="object 9"/>
          <p:cNvSpPr/>
          <p:nvPr/>
        </p:nvSpPr>
        <p:spPr>
          <a:xfrm>
            <a:off x="1670050" y="3580917"/>
            <a:ext cx="1714500" cy="1247775"/>
          </a:xfrm>
          <a:prstGeom prst="rect">
            <a:avLst/>
          </a:prstGeom>
          <a:blipFill>
            <a:blip r:embed="rId5" cstate="print"/>
            <a:stretch>
              <a:fillRect/>
            </a:stretch>
          </a:blipFill>
        </p:spPr>
        <p:txBody>
          <a:bodyPr wrap="square" lIns="0" tIns="0" rIns="0" bIns="0" rtlCol="0"/>
          <a:lstStyle/>
          <a:p/>
        </p:txBody>
      </p:sp>
      <p:sp>
        <p:nvSpPr>
          <p:cNvPr id="10" name="object 10"/>
          <p:cNvSpPr txBox="1"/>
          <p:nvPr/>
        </p:nvSpPr>
        <p:spPr>
          <a:xfrm>
            <a:off x="4721859" y="3698392"/>
            <a:ext cx="269240"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(6.4)</a:t>
            </a:r>
            <a:endParaRPr sz="1000">
              <a:latin typeface="Times New Roman"/>
              <a:cs typeface="Times New Roman"/>
            </a:endParaRPr>
          </a:p>
        </p:txBody>
      </p:sp>
      <p:sp>
        <p:nvSpPr>
          <p:cNvPr id="11" name="object 11"/>
          <p:cNvSpPr txBox="1"/>
          <p:nvPr/>
        </p:nvSpPr>
        <p:spPr>
          <a:xfrm>
            <a:off x="419100" y="5021732"/>
            <a:ext cx="4648835" cy="682625"/>
          </a:xfrm>
          <a:prstGeom prst="rect">
            <a:avLst/>
          </a:prstGeom>
        </p:spPr>
        <p:txBody>
          <a:bodyPr wrap="square" lIns="0" tIns="12700" rIns="0" bIns="0" rtlCol="0" vert="horz">
            <a:spAutoFit/>
          </a:bodyPr>
          <a:lstStyle/>
          <a:p>
            <a:pPr algn="just" marL="38100" marR="30480">
              <a:lnSpc>
                <a:spcPct val="100000"/>
              </a:lnSpc>
              <a:spcBef>
                <a:spcPts val="100"/>
              </a:spcBef>
            </a:pPr>
            <a:r>
              <a:rPr dirty="0" sz="1000">
                <a:solidFill>
                  <a:srgbClr val="010202"/>
                </a:solidFill>
                <a:latin typeface="Times New Roman"/>
                <a:cs typeface="Times New Roman"/>
              </a:rPr>
              <a:t>Eq. (6.4) gives the variation of the </a:t>
            </a:r>
            <a:r>
              <a:rPr dirty="0" sz="1000" spc="-5">
                <a:solidFill>
                  <a:srgbClr val="010202"/>
                </a:solidFill>
                <a:latin typeface="Times New Roman"/>
                <a:cs typeface="Times New Roman"/>
              </a:rPr>
              <a:t>energy </a:t>
            </a:r>
            <a:r>
              <a:rPr dirty="0" sz="1000">
                <a:solidFill>
                  <a:srgbClr val="010202"/>
                </a:solidFill>
                <a:latin typeface="Times New Roman"/>
                <a:cs typeface="Times New Roman"/>
              </a:rPr>
              <a:t>of the system with temperature, </a:t>
            </a:r>
            <a:r>
              <a:rPr dirty="0" sz="1000" spc="-5">
                <a:solidFill>
                  <a:srgbClr val="010202"/>
                </a:solidFill>
                <a:latin typeface="Times New Roman"/>
                <a:cs typeface="Times New Roman"/>
              </a:rPr>
              <a:t>and  differentiation </a:t>
            </a:r>
            <a:r>
              <a:rPr dirty="0" sz="1000">
                <a:solidFill>
                  <a:srgbClr val="010202"/>
                </a:solidFill>
                <a:latin typeface="Times New Roman"/>
                <a:cs typeface="Times New Roman"/>
              </a:rPr>
              <a:t>of Eq. (6.4) with respect to temperature at constant volume gives, by  </a:t>
            </a:r>
            <a:r>
              <a:rPr dirty="0" sz="1000" spc="-5">
                <a:solidFill>
                  <a:srgbClr val="010202"/>
                </a:solidFill>
                <a:latin typeface="Times New Roman"/>
                <a:cs typeface="Times New Roman"/>
              </a:rPr>
              <a:t>definition,</a:t>
            </a:r>
            <a:r>
              <a:rPr dirty="0" sz="1000" spc="85">
                <a:solidFill>
                  <a:srgbClr val="010202"/>
                </a:solidFill>
                <a:latin typeface="Times New Roman"/>
                <a:cs typeface="Times New Roman"/>
              </a:rPr>
              <a:t> </a:t>
            </a:r>
            <a:r>
              <a:rPr dirty="0" sz="1000" spc="-5">
                <a:solidFill>
                  <a:srgbClr val="010202"/>
                </a:solidFill>
                <a:latin typeface="Times New Roman"/>
                <a:cs typeface="Times New Roman"/>
              </a:rPr>
              <a:t>the</a:t>
            </a:r>
            <a:r>
              <a:rPr dirty="0" sz="1000" spc="85">
                <a:solidFill>
                  <a:srgbClr val="010202"/>
                </a:solidFill>
                <a:latin typeface="Times New Roman"/>
                <a:cs typeface="Times New Roman"/>
              </a:rPr>
              <a:t> </a:t>
            </a:r>
            <a:r>
              <a:rPr dirty="0" sz="1000" spc="-5">
                <a:solidFill>
                  <a:srgbClr val="010202"/>
                </a:solidFill>
                <a:latin typeface="Times New Roman"/>
                <a:cs typeface="Times New Roman"/>
              </a:rPr>
              <a:t>constant-volume</a:t>
            </a:r>
            <a:r>
              <a:rPr dirty="0" sz="1000" spc="85">
                <a:solidFill>
                  <a:srgbClr val="010202"/>
                </a:solidFill>
                <a:latin typeface="Times New Roman"/>
                <a:cs typeface="Times New Roman"/>
              </a:rPr>
              <a:t> </a:t>
            </a:r>
            <a:r>
              <a:rPr dirty="0" sz="1000" spc="-5">
                <a:solidFill>
                  <a:srgbClr val="010202"/>
                </a:solidFill>
                <a:latin typeface="Times New Roman"/>
                <a:cs typeface="Times New Roman"/>
              </a:rPr>
              <a:t>heat</a:t>
            </a:r>
            <a:r>
              <a:rPr dirty="0" sz="1000" spc="85">
                <a:solidFill>
                  <a:srgbClr val="010202"/>
                </a:solidFill>
                <a:latin typeface="Times New Roman"/>
                <a:cs typeface="Times New Roman"/>
              </a:rPr>
              <a:t> </a:t>
            </a:r>
            <a:r>
              <a:rPr dirty="0" sz="1000" spc="-5">
                <a:solidFill>
                  <a:srgbClr val="010202"/>
                </a:solidFill>
                <a:latin typeface="Times New Roman"/>
                <a:cs typeface="Times New Roman"/>
              </a:rPr>
              <a:t>capacity</a:t>
            </a:r>
            <a:r>
              <a:rPr dirty="0" sz="1000" spc="85">
                <a:solidFill>
                  <a:srgbClr val="010202"/>
                </a:solidFill>
                <a:latin typeface="Times New Roman"/>
                <a:cs typeface="Times New Roman"/>
              </a:rPr>
              <a:t> </a:t>
            </a:r>
            <a:r>
              <a:rPr dirty="0" sz="1000" i="1">
                <a:solidFill>
                  <a:srgbClr val="010202"/>
                </a:solidFill>
                <a:latin typeface="Times New Roman"/>
                <a:cs typeface="Times New Roman"/>
              </a:rPr>
              <a:t>C</a:t>
            </a:r>
            <a:r>
              <a:rPr dirty="0" baseline="-33333" sz="1125" i="1">
                <a:solidFill>
                  <a:srgbClr val="010202"/>
                </a:solidFill>
                <a:latin typeface="Times New Roman"/>
                <a:cs typeface="Times New Roman"/>
              </a:rPr>
              <a:t>v</a:t>
            </a:r>
            <a:r>
              <a:rPr dirty="0" sz="1000" i="1">
                <a:solidFill>
                  <a:srgbClr val="010202"/>
                </a:solidFill>
                <a:latin typeface="Times New Roman"/>
                <a:cs typeface="Times New Roman"/>
              </a:rPr>
              <a:t>.</a:t>
            </a:r>
            <a:r>
              <a:rPr dirty="0" sz="1000" spc="90" i="1">
                <a:solidFill>
                  <a:srgbClr val="010202"/>
                </a:solidFill>
                <a:latin typeface="Times New Roman"/>
                <a:cs typeface="Times New Roman"/>
              </a:rPr>
              <a:t> </a:t>
            </a:r>
            <a:r>
              <a:rPr dirty="0" sz="1000" spc="-5">
                <a:solidFill>
                  <a:srgbClr val="010202"/>
                </a:solidFill>
                <a:latin typeface="Times New Roman"/>
                <a:cs typeface="Times New Roman"/>
              </a:rPr>
              <a:t>Maintaining</a:t>
            </a:r>
            <a:r>
              <a:rPr dirty="0" sz="1000" spc="85">
                <a:solidFill>
                  <a:srgbClr val="010202"/>
                </a:solidFill>
                <a:latin typeface="Times New Roman"/>
                <a:cs typeface="Times New Roman"/>
              </a:rPr>
              <a:t> </a:t>
            </a:r>
            <a:r>
              <a:rPr dirty="0" sz="1000">
                <a:solidFill>
                  <a:srgbClr val="010202"/>
                </a:solidFill>
                <a:latin typeface="Times New Roman"/>
                <a:cs typeface="Times New Roman"/>
              </a:rPr>
              <a:t>a</a:t>
            </a:r>
            <a:r>
              <a:rPr dirty="0" sz="1000" spc="85">
                <a:solidFill>
                  <a:srgbClr val="010202"/>
                </a:solidFill>
                <a:latin typeface="Times New Roman"/>
                <a:cs typeface="Times New Roman"/>
              </a:rPr>
              <a:t> </a:t>
            </a:r>
            <a:r>
              <a:rPr dirty="0" sz="1000" spc="-5">
                <a:solidFill>
                  <a:srgbClr val="010202"/>
                </a:solidFill>
                <a:latin typeface="Times New Roman"/>
                <a:cs typeface="Times New Roman"/>
              </a:rPr>
              <a:t>constant</a:t>
            </a:r>
            <a:r>
              <a:rPr dirty="0" sz="1000" spc="85">
                <a:solidFill>
                  <a:srgbClr val="010202"/>
                </a:solidFill>
                <a:latin typeface="Times New Roman"/>
                <a:cs typeface="Times New Roman"/>
              </a:rPr>
              <a:t> </a:t>
            </a:r>
            <a:r>
              <a:rPr dirty="0" sz="1000" spc="-5">
                <a:solidFill>
                  <a:srgbClr val="010202"/>
                </a:solidFill>
                <a:latin typeface="Times New Roman"/>
                <a:cs typeface="Times New Roman"/>
              </a:rPr>
              <a:t>volume</a:t>
            </a:r>
            <a:r>
              <a:rPr dirty="0" sz="1000" spc="85">
                <a:solidFill>
                  <a:srgbClr val="010202"/>
                </a:solidFill>
                <a:latin typeface="Times New Roman"/>
                <a:cs typeface="Times New Roman"/>
              </a:rPr>
              <a:t> </a:t>
            </a:r>
            <a:r>
              <a:rPr dirty="0" sz="1000" spc="-5">
                <a:solidFill>
                  <a:srgbClr val="010202"/>
                </a:solidFill>
                <a:latin typeface="Times New Roman"/>
                <a:cs typeface="Times New Roman"/>
              </a:rPr>
              <a:t>causes</a:t>
            </a:r>
            <a:endParaRPr sz="1000">
              <a:latin typeface="Times New Roman"/>
              <a:cs typeface="Times New Roman"/>
            </a:endParaRPr>
          </a:p>
          <a:p>
            <a:pPr algn="just" marL="38100">
              <a:lnSpc>
                <a:spcPct val="100000"/>
              </a:lnSpc>
              <a:spcBef>
                <a:spcPts val="370"/>
              </a:spcBef>
            </a:pPr>
            <a:r>
              <a:rPr dirty="0" sz="1000" spc="-5">
                <a:solidFill>
                  <a:srgbClr val="010202"/>
                </a:solidFill>
                <a:latin typeface="Times New Roman"/>
                <a:cs typeface="Times New Roman"/>
              </a:rPr>
              <a:t>constant quantization of the </a:t>
            </a:r>
            <a:r>
              <a:rPr dirty="0" sz="1000" spc="-10">
                <a:solidFill>
                  <a:srgbClr val="010202"/>
                </a:solidFill>
                <a:latin typeface="Times New Roman"/>
                <a:cs typeface="Times New Roman"/>
              </a:rPr>
              <a:t>energy </a:t>
            </a:r>
            <a:r>
              <a:rPr dirty="0" sz="1000" spc="-5">
                <a:solidFill>
                  <a:srgbClr val="010202"/>
                </a:solidFill>
                <a:latin typeface="Times New Roman"/>
                <a:cs typeface="Times New Roman"/>
              </a:rPr>
              <a:t>levels. Thus</a:t>
            </a:r>
            <a:endParaRPr sz="1000">
              <a:latin typeface="Times New Roman"/>
              <a:cs typeface="Times New Roman"/>
            </a:endParaRPr>
          </a:p>
        </p:txBody>
      </p:sp>
      <p:sp>
        <p:nvSpPr>
          <p:cNvPr id="12" name="object 12"/>
          <p:cNvSpPr txBox="1"/>
          <p:nvPr/>
        </p:nvSpPr>
        <p:spPr>
          <a:xfrm>
            <a:off x="418414" y="6824535"/>
            <a:ext cx="4648835" cy="424815"/>
          </a:xfrm>
          <a:prstGeom prst="rect">
            <a:avLst/>
          </a:prstGeom>
        </p:spPr>
        <p:txBody>
          <a:bodyPr wrap="square" lIns="0" tIns="12700" rIns="0" bIns="0" rtlCol="0" vert="horz">
            <a:spAutoFit/>
          </a:bodyPr>
          <a:lstStyle/>
          <a:p>
            <a:pPr marL="38100" marR="30480" indent="635">
              <a:lnSpc>
                <a:spcPct val="130900"/>
              </a:lnSpc>
              <a:spcBef>
                <a:spcPts val="100"/>
              </a:spcBef>
            </a:pPr>
            <a:r>
              <a:rPr dirty="0" sz="1000" spc="-5">
                <a:solidFill>
                  <a:srgbClr val="010202"/>
                </a:solidFill>
                <a:latin typeface="Times New Roman"/>
                <a:cs typeface="Times New Roman"/>
              </a:rPr>
              <a:t>Defining </a:t>
            </a:r>
            <a:r>
              <a:rPr dirty="0" sz="1000" spc="5" i="1">
                <a:solidFill>
                  <a:srgbClr val="010202"/>
                </a:solidFill>
                <a:latin typeface="Times New Roman"/>
                <a:cs typeface="Times New Roman"/>
              </a:rPr>
              <a:t>hv/k</a:t>
            </a:r>
            <a:r>
              <a:rPr dirty="0" sz="1000" spc="5">
                <a:solidFill>
                  <a:srgbClr val="010202"/>
                </a:solidFill>
                <a:latin typeface="Times New Roman"/>
                <a:cs typeface="Times New Roman"/>
              </a:rPr>
              <a:t>=0</a:t>
            </a:r>
            <a:r>
              <a:rPr dirty="0" baseline="-33333" sz="1125" spc="7" i="1">
                <a:solidFill>
                  <a:srgbClr val="010202"/>
                </a:solidFill>
                <a:latin typeface="Times New Roman"/>
                <a:cs typeface="Times New Roman"/>
              </a:rPr>
              <a:t>E</a:t>
            </a:r>
            <a:r>
              <a:rPr dirty="0" sz="1000" spc="5">
                <a:solidFill>
                  <a:srgbClr val="010202"/>
                </a:solidFill>
                <a:latin typeface="Times New Roman"/>
                <a:cs typeface="Times New Roman"/>
              </a:rPr>
              <a:t>, </a:t>
            </a:r>
            <a:r>
              <a:rPr dirty="0" sz="1000">
                <a:solidFill>
                  <a:srgbClr val="010202"/>
                </a:solidFill>
                <a:latin typeface="Times New Roman"/>
                <a:cs typeface="Times New Roman"/>
              </a:rPr>
              <a:t>where </a:t>
            </a:r>
            <a:r>
              <a:rPr dirty="0" sz="1000" spc="35">
                <a:solidFill>
                  <a:srgbClr val="010202"/>
                </a:solidFill>
                <a:latin typeface="Times New Roman"/>
                <a:cs typeface="Times New Roman"/>
              </a:rPr>
              <a:t>0</a:t>
            </a:r>
            <a:r>
              <a:rPr dirty="0" baseline="-33333" sz="1125" spc="52" i="1">
                <a:solidFill>
                  <a:srgbClr val="010202"/>
                </a:solidFill>
                <a:latin typeface="Times New Roman"/>
                <a:cs typeface="Times New Roman"/>
              </a:rPr>
              <a:t>E </a:t>
            </a:r>
            <a:r>
              <a:rPr dirty="0" sz="1000" spc="-5">
                <a:solidFill>
                  <a:srgbClr val="010202"/>
                </a:solidFill>
                <a:latin typeface="Times New Roman"/>
                <a:cs typeface="Times New Roman"/>
              </a:rPr>
              <a:t>is the Einstein characteristic temperature, and taking </a:t>
            </a:r>
            <a:r>
              <a:rPr dirty="0" sz="1000" i="1">
                <a:solidFill>
                  <a:srgbClr val="010202"/>
                </a:solidFill>
                <a:latin typeface="Times New Roman"/>
                <a:cs typeface="Times New Roman"/>
              </a:rPr>
              <a:t>n </a:t>
            </a:r>
            <a:r>
              <a:rPr dirty="0" sz="1000">
                <a:solidFill>
                  <a:srgbClr val="010202"/>
                </a:solidFill>
                <a:latin typeface="Times New Roman"/>
                <a:cs typeface="Times New Roman"/>
              </a:rPr>
              <a:t>equal  </a:t>
            </a:r>
            <a:r>
              <a:rPr dirty="0" sz="1000" spc="-5">
                <a:solidFill>
                  <a:srgbClr val="010202"/>
                </a:solidFill>
                <a:latin typeface="Times New Roman"/>
                <a:cs typeface="Times New Roman"/>
              </a:rPr>
              <a:t>to </a:t>
            </a:r>
            <a:r>
              <a:rPr dirty="0" sz="1000" spc="-20">
                <a:solidFill>
                  <a:srgbClr val="010202"/>
                </a:solidFill>
                <a:latin typeface="Times New Roman"/>
                <a:cs typeface="Times New Roman"/>
              </a:rPr>
              <a:t>Avogadro’s </a:t>
            </a:r>
            <a:r>
              <a:rPr dirty="0" sz="1000" spc="-10">
                <a:solidFill>
                  <a:srgbClr val="010202"/>
                </a:solidFill>
                <a:latin typeface="Times New Roman"/>
                <a:cs typeface="Times New Roman"/>
              </a:rPr>
              <a:t>number, </a:t>
            </a:r>
            <a:r>
              <a:rPr dirty="0" sz="1000" spc="-5">
                <a:solidFill>
                  <a:srgbClr val="010202"/>
                </a:solidFill>
                <a:latin typeface="Times New Roman"/>
                <a:cs typeface="Times New Roman"/>
              </a:rPr>
              <a:t>gives the constant-volume molar heat capacity of the crystal</a:t>
            </a:r>
            <a:r>
              <a:rPr dirty="0" sz="1000">
                <a:solidFill>
                  <a:srgbClr val="010202"/>
                </a:solidFill>
                <a:latin typeface="Times New Roman"/>
                <a:cs typeface="Times New Roman"/>
              </a:rPr>
              <a:t> </a:t>
            </a:r>
            <a:r>
              <a:rPr dirty="0" sz="1000" spc="-5">
                <a:solidFill>
                  <a:srgbClr val="010202"/>
                </a:solidFill>
                <a:latin typeface="Times New Roman"/>
                <a:cs typeface="Times New Roman"/>
              </a:rPr>
              <a:t>as</a:t>
            </a:r>
            <a:endParaRPr sz="1000">
              <a:latin typeface="Times New Roman"/>
              <a:cs typeface="Times New Roman"/>
            </a:endParaRPr>
          </a:p>
        </p:txBody>
      </p:sp>
      <p:sp>
        <p:nvSpPr>
          <p:cNvPr id="13" name="object 13"/>
          <p:cNvSpPr/>
          <p:nvPr/>
        </p:nvSpPr>
        <p:spPr>
          <a:xfrm>
            <a:off x="1460500" y="5894959"/>
            <a:ext cx="2340864" cy="753490"/>
          </a:xfrm>
          <a:prstGeom prst="rect">
            <a:avLst/>
          </a:prstGeom>
          <a:blipFill>
            <a:blip r:embed="rId6" cstate="print"/>
            <a:stretch>
              <a:fillRect/>
            </a:stretch>
          </a:blipFill>
        </p:spPr>
        <p:txBody>
          <a:bodyPr wrap="square" lIns="0" tIns="0" rIns="0" bIns="0" rtlCol="0"/>
          <a:lstStyle/>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1770062" y="713105"/>
            <a:ext cx="1514475" cy="371475"/>
          </a:xfrm>
          <a:prstGeom prst="rect">
            <a:avLst/>
          </a:prstGeom>
          <a:blipFill>
            <a:blip r:embed="rId2" cstate="print"/>
            <a:stretch>
              <a:fillRect/>
            </a:stretch>
          </a:blipFill>
        </p:spPr>
        <p:txBody>
          <a:bodyPr wrap="square" lIns="0" tIns="0" rIns="0" bIns="0" rtlCol="0"/>
          <a:lstStyle/>
          <a:p/>
        </p:txBody>
      </p:sp>
      <p:sp>
        <p:nvSpPr>
          <p:cNvPr id="3" name="object 3"/>
          <p:cNvSpPr txBox="1"/>
          <p:nvPr/>
        </p:nvSpPr>
        <p:spPr>
          <a:xfrm>
            <a:off x="406280" y="403097"/>
            <a:ext cx="4675505" cy="3584575"/>
          </a:xfrm>
          <a:prstGeom prst="rect">
            <a:avLst/>
          </a:prstGeom>
        </p:spPr>
        <p:txBody>
          <a:bodyPr wrap="square" lIns="0" tIns="12700" rIns="0" bIns="0" rtlCol="0" vert="horz">
            <a:spAutoFit/>
          </a:bodyPr>
          <a:lstStyle/>
          <a:p>
            <a:pPr algn="r" marR="43815">
              <a:lnSpc>
                <a:spcPct val="100000"/>
              </a:lnSpc>
              <a:spcBef>
                <a:spcPts val="100"/>
              </a:spcBef>
            </a:pPr>
            <a:r>
              <a:rPr dirty="0" sz="1000" i="1">
                <a:solidFill>
                  <a:srgbClr val="231F20"/>
                </a:solidFill>
                <a:latin typeface="Times New Roman"/>
                <a:cs typeface="Times New Roman"/>
              </a:rPr>
              <a:t>Heat </a:t>
            </a:r>
            <a:r>
              <a:rPr dirty="0" sz="1000" spc="-10" i="1">
                <a:solidFill>
                  <a:srgbClr val="231F20"/>
                </a:solidFill>
                <a:latin typeface="Times New Roman"/>
                <a:cs typeface="Times New Roman"/>
              </a:rPr>
              <a:t>Capacity, Enthalpy, </a:t>
            </a:r>
            <a:r>
              <a:rPr dirty="0" sz="1000" spc="-15" i="1">
                <a:solidFill>
                  <a:srgbClr val="231F20"/>
                </a:solidFill>
                <a:latin typeface="Times New Roman"/>
                <a:cs typeface="Times New Roman"/>
              </a:rPr>
              <a:t>Entropy, </a:t>
            </a:r>
            <a:r>
              <a:rPr dirty="0" sz="1000" i="1">
                <a:solidFill>
                  <a:srgbClr val="231F20"/>
                </a:solidFill>
                <a:latin typeface="Times New Roman"/>
                <a:cs typeface="Times New Roman"/>
              </a:rPr>
              <a:t>and the </a:t>
            </a:r>
            <a:r>
              <a:rPr dirty="0" sz="1000" spc="-10" i="1">
                <a:solidFill>
                  <a:srgbClr val="231F20"/>
                </a:solidFill>
                <a:latin typeface="Times New Roman"/>
                <a:cs typeface="Times New Roman"/>
              </a:rPr>
              <a:t>Third </a:t>
            </a:r>
            <a:r>
              <a:rPr dirty="0" sz="1000" i="1">
                <a:solidFill>
                  <a:srgbClr val="231F20"/>
                </a:solidFill>
                <a:latin typeface="Times New Roman"/>
                <a:cs typeface="Times New Roman"/>
              </a:rPr>
              <a:t>Law of Thermodynamics</a:t>
            </a:r>
            <a:r>
              <a:rPr dirty="0" sz="1000" spc="5" i="1">
                <a:solidFill>
                  <a:srgbClr val="231F20"/>
                </a:solidFill>
                <a:latin typeface="Times New Roman"/>
                <a:cs typeface="Times New Roman"/>
              </a:rPr>
              <a:t> </a:t>
            </a:r>
            <a:r>
              <a:rPr dirty="0" sz="1000">
                <a:solidFill>
                  <a:srgbClr val="231F20"/>
                </a:solidFill>
                <a:latin typeface="Times New Roman"/>
                <a:cs typeface="Times New Roman"/>
              </a:rPr>
              <a:t>129</a:t>
            </a:r>
            <a:endParaRPr sz="1000">
              <a:latin typeface="Times New Roman"/>
              <a:cs typeface="Times New Roman"/>
            </a:endParaRPr>
          </a:p>
          <a:p>
            <a:pPr>
              <a:lnSpc>
                <a:spcPct val="100000"/>
              </a:lnSpc>
            </a:pPr>
            <a:endParaRPr sz="1100">
              <a:latin typeface="Times New Roman"/>
              <a:cs typeface="Times New Roman"/>
            </a:endParaRPr>
          </a:p>
          <a:p>
            <a:pPr algn="r" marR="95250">
              <a:lnSpc>
                <a:spcPct val="100000"/>
              </a:lnSpc>
              <a:spcBef>
                <a:spcPts val="900"/>
              </a:spcBef>
            </a:pPr>
            <a:r>
              <a:rPr dirty="0" sz="1000">
                <a:solidFill>
                  <a:srgbClr val="010202"/>
                </a:solidFill>
                <a:latin typeface="Times New Roman"/>
                <a:cs typeface="Times New Roman"/>
              </a:rPr>
              <a:t>(6.5)</a:t>
            </a:r>
            <a:endParaRPr sz="1000">
              <a:latin typeface="Times New Roman"/>
              <a:cs typeface="Times New Roman"/>
            </a:endParaRPr>
          </a:p>
          <a:p>
            <a:pPr>
              <a:lnSpc>
                <a:spcPct val="100000"/>
              </a:lnSpc>
            </a:pPr>
            <a:endParaRPr sz="1100">
              <a:latin typeface="Times New Roman"/>
              <a:cs typeface="Times New Roman"/>
            </a:endParaRPr>
          </a:p>
          <a:p>
            <a:pPr>
              <a:lnSpc>
                <a:spcPct val="100000"/>
              </a:lnSpc>
              <a:spcBef>
                <a:spcPts val="25"/>
              </a:spcBef>
            </a:pPr>
            <a:endParaRPr sz="1050">
              <a:latin typeface="Times New Roman"/>
              <a:cs typeface="Times New Roman"/>
            </a:endParaRPr>
          </a:p>
          <a:p>
            <a:pPr algn="just" marL="50800">
              <a:lnSpc>
                <a:spcPct val="100000"/>
              </a:lnSpc>
            </a:pPr>
            <a:r>
              <a:rPr dirty="0" sz="1000">
                <a:solidFill>
                  <a:srgbClr val="010202"/>
                </a:solidFill>
                <a:latin typeface="Times New Roman"/>
                <a:cs typeface="Times New Roman"/>
              </a:rPr>
              <a:t>The variation of </a:t>
            </a:r>
            <a:r>
              <a:rPr dirty="0" sz="1000" spc="5" i="1">
                <a:solidFill>
                  <a:srgbClr val="010202"/>
                </a:solidFill>
                <a:latin typeface="Times New Roman"/>
                <a:cs typeface="Times New Roman"/>
              </a:rPr>
              <a:t>C</a:t>
            </a:r>
            <a:r>
              <a:rPr dirty="0" baseline="-33333" sz="1125" spc="7" i="1">
                <a:solidFill>
                  <a:srgbClr val="010202"/>
                </a:solidFill>
                <a:latin typeface="Times New Roman"/>
                <a:cs typeface="Times New Roman"/>
              </a:rPr>
              <a:t>v  </a:t>
            </a:r>
            <a:r>
              <a:rPr dirty="0" sz="1000">
                <a:solidFill>
                  <a:srgbClr val="010202"/>
                </a:solidFill>
                <a:latin typeface="Times New Roman"/>
                <a:cs typeface="Times New Roman"/>
              </a:rPr>
              <a:t>with </a:t>
            </a:r>
            <a:r>
              <a:rPr dirty="0" sz="1000" spc="10" i="1">
                <a:solidFill>
                  <a:srgbClr val="010202"/>
                </a:solidFill>
                <a:latin typeface="Times New Roman"/>
                <a:cs typeface="Times New Roman"/>
              </a:rPr>
              <a:t>T</a:t>
            </a:r>
            <a:r>
              <a:rPr dirty="0" sz="1000" spc="10">
                <a:solidFill>
                  <a:srgbClr val="010202"/>
                </a:solidFill>
                <a:latin typeface="Times New Roman"/>
                <a:cs typeface="Times New Roman"/>
              </a:rPr>
              <a:t>/0</a:t>
            </a:r>
            <a:r>
              <a:rPr dirty="0" baseline="-33333" sz="1125" spc="15" i="1">
                <a:solidFill>
                  <a:srgbClr val="010202"/>
                </a:solidFill>
                <a:latin typeface="Times New Roman"/>
                <a:cs typeface="Times New Roman"/>
              </a:rPr>
              <a:t>E  </a:t>
            </a:r>
            <a:r>
              <a:rPr dirty="0" sz="1000">
                <a:solidFill>
                  <a:srgbClr val="010202"/>
                </a:solidFill>
                <a:latin typeface="Times New Roman"/>
                <a:cs typeface="Times New Roman"/>
              </a:rPr>
              <a:t>is </a:t>
            </a:r>
            <a:r>
              <a:rPr dirty="0" sz="1000" spc="-5">
                <a:solidFill>
                  <a:srgbClr val="010202"/>
                </a:solidFill>
                <a:latin typeface="Times New Roman"/>
                <a:cs typeface="Times New Roman"/>
              </a:rPr>
              <a:t>shown </a:t>
            </a:r>
            <a:r>
              <a:rPr dirty="0" sz="1000">
                <a:solidFill>
                  <a:srgbClr val="010202"/>
                </a:solidFill>
                <a:latin typeface="Times New Roman"/>
                <a:cs typeface="Times New Roman"/>
              </a:rPr>
              <a:t>in Fig. 6.2, which </a:t>
            </a:r>
            <a:r>
              <a:rPr dirty="0" sz="1000" spc="-5">
                <a:solidFill>
                  <a:srgbClr val="010202"/>
                </a:solidFill>
                <a:latin typeface="Times New Roman"/>
                <a:cs typeface="Times New Roman"/>
              </a:rPr>
              <a:t>shows </a:t>
            </a:r>
            <a:r>
              <a:rPr dirty="0" sz="1000">
                <a:solidFill>
                  <a:srgbClr val="010202"/>
                </a:solidFill>
                <a:latin typeface="Times New Roman"/>
                <a:cs typeface="Times New Roman"/>
              </a:rPr>
              <a:t>that as </a:t>
            </a:r>
            <a:r>
              <a:rPr dirty="0" sz="1000" spc="10" i="1">
                <a:solidFill>
                  <a:srgbClr val="010202"/>
                </a:solidFill>
                <a:latin typeface="Times New Roman"/>
                <a:cs typeface="Times New Roman"/>
              </a:rPr>
              <a:t>T</a:t>
            </a:r>
            <a:r>
              <a:rPr dirty="0" sz="1000" spc="10">
                <a:solidFill>
                  <a:srgbClr val="010202"/>
                </a:solidFill>
                <a:latin typeface="Times New Roman"/>
                <a:cs typeface="Times New Roman"/>
              </a:rPr>
              <a:t>/0</a:t>
            </a:r>
            <a:r>
              <a:rPr dirty="0" baseline="-33333" sz="1125" spc="15" i="1">
                <a:solidFill>
                  <a:srgbClr val="010202"/>
                </a:solidFill>
                <a:latin typeface="Times New Roman"/>
                <a:cs typeface="Times New Roman"/>
              </a:rPr>
              <a:t>E</a:t>
            </a:r>
            <a:r>
              <a:rPr dirty="0" baseline="-33333" sz="1125" spc="307" i="1">
                <a:solidFill>
                  <a:srgbClr val="010202"/>
                </a:solidFill>
                <a:latin typeface="Times New Roman"/>
                <a:cs typeface="Times New Roman"/>
              </a:rPr>
              <a:t> </a:t>
            </a:r>
            <a:r>
              <a:rPr dirty="0" sz="1000">
                <a:solidFill>
                  <a:srgbClr val="010202"/>
                </a:solidFill>
                <a:latin typeface="Times New Roman"/>
                <a:cs typeface="Times New Roman"/>
              </a:rPr>
              <a:t>(and </a:t>
            </a:r>
            <a:r>
              <a:rPr dirty="0" sz="1000" spc="65">
                <a:solidFill>
                  <a:srgbClr val="010202"/>
                </a:solidFill>
                <a:latin typeface="Times New Roman"/>
                <a:cs typeface="Times New Roman"/>
              </a:rPr>
              <a:t> </a:t>
            </a:r>
            <a:r>
              <a:rPr dirty="0" sz="1000">
                <a:solidFill>
                  <a:srgbClr val="010202"/>
                </a:solidFill>
                <a:latin typeface="Times New Roman"/>
                <a:cs typeface="Times New Roman"/>
              </a:rPr>
              <a:t>hence</a:t>
            </a:r>
            <a:endParaRPr sz="1000">
              <a:latin typeface="Times New Roman"/>
              <a:cs typeface="Times New Roman"/>
            </a:endParaRPr>
          </a:p>
          <a:p>
            <a:pPr marL="50800" marR="43815">
              <a:lnSpc>
                <a:spcPct val="130900"/>
              </a:lnSpc>
              <a:spcBef>
                <a:spcPts val="5"/>
              </a:spcBef>
            </a:pPr>
            <a:r>
              <a:rPr dirty="0" sz="1000" spc="-5" i="1">
                <a:solidFill>
                  <a:srgbClr val="010202"/>
                </a:solidFill>
                <a:latin typeface="Times New Roman"/>
                <a:cs typeface="Times New Roman"/>
              </a:rPr>
              <a:t>T</a:t>
            </a:r>
            <a:r>
              <a:rPr dirty="0" sz="1000" spc="-5">
                <a:solidFill>
                  <a:srgbClr val="010202"/>
                </a:solidFill>
                <a:latin typeface="Times New Roman"/>
                <a:cs typeface="Times New Roman"/>
              </a:rPr>
              <a:t>) </a:t>
            </a:r>
            <a:r>
              <a:rPr dirty="0" sz="1000">
                <a:solidFill>
                  <a:srgbClr val="010202"/>
                </a:solidFill>
                <a:latin typeface="Times New Roman"/>
                <a:cs typeface="Times New Roman"/>
              </a:rPr>
              <a:t>increases, </a:t>
            </a:r>
            <a:r>
              <a:rPr dirty="0" sz="1000" i="1">
                <a:solidFill>
                  <a:srgbClr val="010202"/>
                </a:solidFill>
                <a:latin typeface="Times New Roman"/>
                <a:cs typeface="Times New Roman"/>
              </a:rPr>
              <a:t>C</a:t>
            </a:r>
            <a:r>
              <a:rPr dirty="0" baseline="-33333" sz="1125" i="1">
                <a:solidFill>
                  <a:srgbClr val="010202"/>
                </a:solidFill>
                <a:latin typeface="Times New Roman"/>
                <a:cs typeface="Times New Roman"/>
              </a:rPr>
              <a:t>v </a:t>
            </a:r>
            <a:r>
              <a:rPr dirty="0" sz="1000" spc="-5">
                <a:solidFill>
                  <a:srgbClr val="010202"/>
                </a:solidFill>
                <a:latin typeface="Times New Roman"/>
                <a:cs typeface="Times New Roman"/>
              </a:rPr>
              <a:t>→ </a:t>
            </a:r>
            <a:r>
              <a:rPr dirty="0" sz="1000">
                <a:solidFill>
                  <a:srgbClr val="010202"/>
                </a:solidFill>
                <a:latin typeface="Times New Roman"/>
                <a:cs typeface="Times New Roman"/>
              </a:rPr>
              <a:t>3</a:t>
            </a:r>
            <a:r>
              <a:rPr dirty="0" sz="1000" i="1">
                <a:solidFill>
                  <a:srgbClr val="010202"/>
                </a:solidFill>
                <a:latin typeface="Times New Roman"/>
                <a:cs typeface="Times New Roman"/>
              </a:rPr>
              <a:t>R </a:t>
            </a:r>
            <a:r>
              <a:rPr dirty="0" sz="1000">
                <a:solidFill>
                  <a:srgbClr val="010202"/>
                </a:solidFill>
                <a:latin typeface="Times New Roman"/>
                <a:cs typeface="Times New Roman"/>
              </a:rPr>
              <a:t>in agreement with Dulong and Petit’s law, and as </a:t>
            </a:r>
            <a:r>
              <a:rPr dirty="0" sz="1000" spc="-5" i="1">
                <a:solidFill>
                  <a:srgbClr val="010202"/>
                </a:solidFill>
                <a:latin typeface="Times New Roman"/>
                <a:cs typeface="Times New Roman"/>
              </a:rPr>
              <a:t>T </a:t>
            </a:r>
            <a:r>
              <a:rPr dirty="0" sz="1000" spc="-5">
                <a:solidFill>
                  <a:srgbClr val="010202"/>
                </a:solidFill>
                <a:latin typeface="Times New Roman"/>
                <a:cs typeface="Times New Roman"/>
              </a:rPr>
              <a:t>→ </a:t>
            </a:r>
            <a:r>
              <a:rPr dirty="0" sz="1000">
                <a:solidFill>
                  <a:srgbClr val="010202"/>
                </a:solidFill>
                <a:latin typeface="Times New Roman"/>
                <a:cs typeface="Times New Roman"/>
              </a:rPr>
              <a:t>0, </a:t>
            </a:r>
            <a:r>
              <a:rPr dirty="0" sz="1000" i="1">
                <a:solidFill>
                  <a:srgbClr val="010202"/>
                </a:solidFill>
                <a:latin typeface="Times New Roman"/>
                <a:cs typeface="Times New Roman"/>
              </a:rPr>
              <a:t>C</a:t>
            </a:r>
            <a:r>
              <a:rPr dirty="0" baseline="-33333" sz="1125" i="1">
                <a:solidFill>
                  <a:srgbClr val="010202"/>
                </a:solidFill>
                <a:latin typeface="Times New Roman"/>
                <a:cs typeface="Times New Roman"/>
              </a:rPr>
              <a:t>v </a:t>
            </a:r>
            <a:r>
              <a:rPr dirty="0" sz="1000" spc="-5">
                <a:solidFill>
                  <a:srgbClr val="010202"/>
                </a:solidFill>
                <a:latin typeface="Times New Roman"/>
                <a:cs typeface="Times New Roman"/>
              </a:rPr>
              <a:t>→ </a:t>
            </a:r>
            <a:r>
              <a:rPr dirty="0" sz="1000">
                <a:solidFill>
                  <a:srgbClr val="010202"/>
                </a:solidFill>
                <a:latin typeface="Times New Roman"/>
                <a:cs typeface="Times New Roman"/>
              </a:rPr>
              <a:t>0,  which  is in  agreement with  experimental observation.  The  actual value  of </a:t>
            </a:r>
            <a:r>
              <a:rPr dirty="0" sz="1000" spc="35">
                <a:solidFill>
                  <a:srgbClr val="010202"/>
                </a:solidFill>
                <a:latin typeface="Times New Roman"/>
                <a:cs typeface="Times New Roman"/>
              </a:rPr>
              <a:t>0</a:t>
            </a:r>
            <a:r>
              <a:rPr dirty="0" baseline="-33333" sz="1125" spc="52" i="1">
                <a:solidFill>
                  <a:srgbClr val="010202"/>
                </a:solidFill>
                <a:latin typeface="Times New Roman"/>
                <a:cs typeface="Times New Roman"/>
              </a:rPr>
              <a:t>E  </a:t>
            </a:r>
            <a:r>
              <a:rPr dirty="0" sz="1000">
                <a:solidFill>
                  <a:srgbClr val="010202"/>
                </a:solidFill>
                <a:latin typeface="Times New Roman"/>
                <a:cs typeface="Times New Roman"/>
              </a:rPr>
              <a:t>for </a:t>
            </a:r>
            <a:r>
              <a:rPr dirty="0" sz="1000" spc="135">
                <a:solidFill>
                  <a:srgbClr val="010202"/>
                </a:solidFill>
                <a:latin typeface="Times New Roman"/>
                <a:cs typeface="Times New Roman"/>
              </a:rPr>
              <a:t> </a:t>
            </a:r>
            <a:r>
              <a:rPr dirty="0" sz="1000">
                <a:solidFill>
                  <a:srgbClr val="010202"/>
                </a:solidFill>
                <a:latin typeface="Times New Roman"/>
                <a:cs typeface="Times New Roman"/>
              </a:rPr>
              <a:t>any</a:t>
            </a:r>
            <a:endParaRPr sz="1000">
              <a:latin typeface="Times New Roman"/>
              <a:cs typeface="Times New Roman"/>
            </a:endParaRPr>
          </a:p>
          <a:p>
            <a:pPr algn="just" marL="50800" marR="43180">
              <a:lnSpc>
                <a:spcPct val="100000"/>
              </a:lnSpc>
              <a:spcBef>
                <a:spcPts val="370"/>
              </a:spcBef>
            </a:pPr>
            <a:r>
              <a:rPr dirty="0" sz="1000" spc="-5">
                <a:solidFill>
                  <a:srgbClr val="010202"/>
                </a:solidFill>
                <a:latin typeface="Times New Roman"/>
                <a:cs typeface="Times New Roman"/>
              </a:rPr>
              <a:t>element and its vibration </a:t>
            </a:r>
            <a:r>
              <a:rPr dirty="0" sz="1000" spc="-15">
                <a:solidFill>
                  <a:srgbClr val="010202"/>
                </a:solidFill>
                <a:latin typeface="Times New Roman"/>
                <a:cs typeface="Times New Roman"/>
              </a:rPr>
              <a:t>frequency, </a:t>
            </a:r>
            <a:r>
              <a:rPr dirty="0" sz="1000" spc="-40" i="1">
                <a:solidFill>
                  <a:srgbClr val="010202"/>
                </a:solidFill>
                <a:latin typeface="Times New Roman"/>
                <a:cs typeface="Times New Roman"/>
              </a:rPr>
              <a:t>v, </a:t>
            </a:r>
            <a:r>
              <a:rPr dirty="0" sz="1000" spc="-5">
                <a:solidFill>
                  <a:srgbClr val="010202"/>
                </a:solidFill>
                <a:latin typeface="Times New Roman"/>
                <a:cs typeface="Times New Roman"/>
              </a:rPr>
              <a:t>are obtained by curve-fitting Eq. (6.5) to  experimentally measured heat capacity data. Such curve-fitting, which is shown in Fig.  </a:t>
            </a:r>
            <a:r>
              <a:rPr dirty="0" sz="1000">
                <a:solidFill>
                  <a:srgbClr val="010202"/>
                </a:solidFill>
                <a:latin typeface="Times New Roman"/>
                <a:cs typeface="Times New Roman"/>
              </a:rPr>
              <a:t>6.2, </a:t>
            </a:r>
            <a:r>
              <a:rPr dirty="0" sz="1000" spc="-5">
                <a:solidFill>
                  <a:srgbClr val="010202"/>
                </a:solidFill>
                <a:latin typeface="Times New Roman"/>
                <a:cs typeface="Times New Roman"/>
              </a:rPr>
              <a:t>shows </a:t>
            </a:r>
            <a:r>
              <a:rPr dirty="0" sz="1000">
                <a:solidFill>
                  <a:srgbClr val="010202"/>
                </a:solidFill>
                <a:latin typeface="Times New Roman"/>
                <a:cs typeface="Times New Roman"/>
              </a:rPr>
              <a:t>that although the Einstein equation adequately represents actual </a:t>
            </a:r>
            <a:r>
              <a:rPr dirty="0" sz="1000" spc="-5">
                <a:solidFill>
                  <a:srgbClr val="010202"/>
                </a:solidFill>
                <a:latin typeface="Times New Roman"/>
                <a:cs typeface="Times New Roman"/>
              </a:rPr>
              <a:t>heat  capacities at higher temperatures, the theoretical values approach zero more rapidly than  </a:t>
            </a:r>
            <a:r>
              <a:rPr dirty="0" sz="1000">
                <a:solidFill>
                  <a:srgbClr val="010202"/>
                </a:solidFill>
                <a:latin typeface="Times New Roman"/>
                <a:cs typeface="Times New Roman"/>
              </a:rPr>
              <a:t>do</a:t>
            </a:r>
            <a:r>
              <a:rPr dirty="0" sz="1000" spc="180">
                <a:solidFill>
                  <a:srgbClr val="010202"/>
                </a:solidFill>
                <a:latin typeface="Times New Roman"/>
                <a:cs typeface="Times New Roman"/>
              </a:rPr>
              <a:t> </a:t>
            </a:r>
            <a:r>
              <a:rPr dirty="0" sz="1000">
                <a:solidFill>
                  <a:srgbClr val="010202"/>
                </a:solidFill>
                <a:latin typeface="Times New Roman"/>
                <a:cs typeface="Times New Roman"/>
              </a:rPr>
              <a:t>the</a:t>
            </a:r>
            <a:r>
              <a:rPr dirty="0" sz="1000" spc="185">
                <a:solidFill>
                  <a:srgbClr val="010202"/>
                </a:solidFill>
                <a:latin typeface="Times New Roman"/>
                <a:cs typeface="Times New Roman"/>
              </a:rPr>
              <a:t> </a:t>
            </a:r>
            <a:r>
              <a:rPr dirty="0" sz="1000">
                <a:solidFill>
                  <a:srgbClr val="010202"/>
                </a:solidFill>
                <a:latin typeface="Times New Roman"/>
                <a:cs typeface="Times New Roman"/>
              </a:rPr>
              <a:t>actual</a:t>
            </a:r>
            <a:r>
              <a:rPr dirty="0" sz="1000" spc="180">
                <a:solidFill>
                  <a:srgbClr val="010202"/>
                </a:solidFill>
                <a:latin typeface="Times New Roman"/>
                <a:cs typeface="Times New Roman"/>
              </a:rPr>
              <a:t> </a:t>
            </a:r>
            <a:r>
              <a:rPr dirty="0" sz="1000">
                <a:solidFill>
                  <a:srgbClr val="010202"/>
                </a:solidFill>
                <a:latin typeface="Times New Roman"/>
                <a:cs typeface="Times New Roman"/>
              </a:rPr>
              <a:t>values.</a:t>
            </a:r>
            <a:r>
              <a:rPr dirty="0" sz="1000" spc="185">
                <a:solidFill>
                  <a:srgbClr val="010202"/>
                </a:solidFill>
                <a:latin typeface="Times New Roman"/>
                <a:cs typeface="Times New Roman"/>
              </a:rPr>
              <a:t> </a:t>
            </a:r>
            <a:r>
              <a:rPr dirty="0" sz="1000" spc="-5">
                <a:solidFill>
                  <a:srgbClr val="010202"/>
                </a:solidFill>
                <a:latin typeface="Times New Roman"/>
                <a:cs typeface="Times New Roman"/>
              </a:rPr>
              <a:t>As</a:t>
            </a:r>
            <a:r>
              <a:rPr dirty="0" sz="1000" spc="180">
                <a:solidFill>
                  <a:srgbClr val="010202"/>
                </a:solidFill>
                <a:latin typeface="Times New Roman"/>
                <a:cs typeface="Times New Roman"/>
              </a:rPr>
              <a:t> </a:t>
            </a:r>
            <a:r>
              <a:rPr dirty="0" sz="1000" spc="10" i="1">
                <a:solidFill>
                  <a:srgbClr val="010202"/>
                </a:solidFill>
                <a:latin typeface="Times New Roman"/>
                <a:cs typeface="Times New Roman"/>
              </a:rPr>
              <a:t>T</a:t>
            </a:r>
            <a:r>
              <a:rPr dirty="0" sz="1000" spc="10">
                <a:solidFill>
                  <a:srgbClr val="010202"/>
                </a:solidFill>
                <a:latin typeface="Times New Roman"/>
                <a:cs typeface="Times New Roman"/>
              </a:rPr>
              <a:t>/0</a:t>
            </a:r>
            <a:r>
              <a:rPr dirty="0" baseline="-33333" sz="1125" spc="15" i="1">
                <a:solidFill>
                  <a:srgbClr val="010202"/>
                </a:solidFill>
                <a:latin typeface="Times New Roman"/>
                <a:cs typeface="Times New Roman"/>
              </a:rPr>
              <a:t>E</a:t>
            </a:r>
            <a:r>
              <a:rPr dirty="0" baseline="-33333" sz="1125" spc="75" i="1">
                <a:solidFill>
                  <a:srgbClr val="010202"/>
                </a:solidFill>
                <a:latin typeface="Times New Roman"/>
                <a:cs typeface="Times New Roman"/>
              </a:rPr>
              <a:t> </a:t>
            </a:r>
            <a:r>
              <a:rPr dirty="0" sz="1000" spc="-5">
                <a:solidFill>
                  <a:srgbClr val="010202"/>
                </a:solidFill>
                <a:latin typeface="Times New Roman"/>
                <a:cs typeface="Times New Roman"/>
              </a:rPr>
              <a:t>decreases</a:t>
            </a:r>
            <a:r>
              <a:rPr dirty="0" sz="1000" spc="180">
                <a:solidFill>
                  <a:srgbClr val="010202"/>
                </a:solidFill>
                <a:latin typeface="Times New Roman"/>
                <a:cs typeface="Times New Roman"/>
              </a:rPr>
              <a:t> </a:t>
            </a:r>
            <a:r>
              <a:rPr dirty="0" sz="1000" spc="-5">
                <a:solidFill>
                  <a:srgbClr val="010202"/>
                </a:solidFill>
                <a:latin typeface="Times New Roman"/>
                <a:cs typeface="Times New Roman"/>
              </a:rPr>
              <a:t>from</a:t>
            </a:r>
            <a:r>
              <a:rPr dirty="0" sz="1000" spc="185">
                <a:solidFill>
                  <a:srgbClr val="010202"/>
                </a:solidFill>
                <a:latin typeface="Times New Roman"/>
                <a:cs typeface="Times New Roman"/>
              </a:rPr>
              <a:t> </a:t>
            </a:r>
            <a:r>
              <a:rPr dirty="0" sz="1000" spc="-5">
                <a:solidFill>
                  <a:srgbClr val="010202"/>
                </a:solidFill>
                <a:latin typeface="Times New Roman"/>
                <a:cs typeface="Times New Roman"/>
              </a:rPr>
              <a:t>0.02</a:t>
            </a:r>
            <a:r>
              <a:rPr dirty="0" sz="1000" spc="180">
                <a:solidFill>
                  <a:srgbClr val="010202"/>
                </a:solidFill>
                <a:latin typeface="Times New Roman"/>
                <a:cs typeface="Times New Roman"/>
              </a:rPr>
              <a:t> </a:t>
            </a:r>
            <a:r>
              <a:rPr dirty="0" sz="1000" spc="-5">
                <a:solidFill>
                  <a:srgbClr val="010202"/>
                </a:solidFill>
                <a:latin typeface="Times New Roman"/>
                <a:cs typeface="Times New Roman"/>
              </a:rPr>
              <a:t>to</a:t>
            </a:r>
            <a:r>
              <a:rPr dirty="0" sz="1000" spc="185">
                <a:solidFill>
                  <a:srgbClr val="010202"/>
                </a:solidFill>
                <a:latin typeface="Times New Roman"/>
                <a:cs typeface="Times New Roman"/>
              </a:rPr>
              <a:t> </a:t>
            </a:r>
            <a:r>
              <a:rPr dirty="0" sz="1000" spc="-5">
                <a:solidFill>
                  <a:srgbClr val="010202"/>
                </a:solidFill>
                <a:latin typeface="Times New Roman"/>
                <a:cs typeface="Times New Roman"/>
              </a:rPr>
              <a:t>0.01</a:t>
            </a:r>
            <a:r>
              <a:rPr dirty="0" sz="1000" spc="180">
                <a:solidFill>
                  <a:srgbClr val="010202"/>
                </a:solidFill>
                <a:latin typeface="Times New Roman"/>
                <a:cs typeface="Times New Roman"/>
              </a:rPr>
              <a:t> </a:t>
            </a:r>
            <a:r>
              <a:rPr dirty="0" sz="1000" spc="-5">
                <a:solidFill>
                  <a:srgbClr val="010202"/>
                </a:solidFill>
                <a:latin typeface="Times New Roman"/>
                <a:cs typeface="Times New Roman"/>
              </a:rPr>
              <a:t>the</a:t>
            </a:r>
            <a:r>
              <a:rPr dirty="0" sz="1000" spc="185">
                <a:solidFill>
                  <a:srgbClr val="010202"/>
                </a:solidFill>
                <a:latin typeface="Times New Roman"/>
                <a:cs typeface="Times New Roman"/>
              </a:rPr>
              <a:t> </a:t>
            </a:r>
            <a:r>
              <a:rPr dirty="0" sz="1000" spc="-5">
                <a:solidFill>
                  <a:srgbClr val="010202"/>
                </a:solidFill>
                <a:latin typeface="Times New Roman"/>
                <a:cs typeface="Times New Roman"/>
              </a:rPr>
              <a:t>theoretical</a:t>
            </a:r>
            <a:r>
              <a:rPr dirty="0" sz="1000" spc="180">
                <a:solidFill>
                  <a:srgbClr val="010202"/>
                </a:solidFill>
                <a:latin typeface="Times New Roman"/>
                <a:cs typeface="Times New Roman"/>
              </a:rPr>
              <a:t> </a:t>
            </a:r>
            <a:r>
              <a:rPr dirty="0" sz="1000" spc="-5">
                <a:solidFill>
                  <a:srgbClr val="010202"/>
                </a:solidFill>
                <a:latin typeface="Times New Roman"/>
                <a:cs typeface="Times New Roman"/>
              </a:rPr>
              <a:t>molar</a:t>
            </a:r>
            <a:r>
              <a:rPr dirty="0" sz="1000" spc="185">
                <a:solidFill>
                  <a:srgbClr val="010202"/>
                </a:solidFill>
                <a:latin typeface="Times New Roman"/>
                <a:cs typeface="Times New Roman"/>
              </a:rPr>
              <a:t> </a:t>
            </a:r>
            <a:r>
              <a:rPr dirty="0" sz="1000" spc="-5">
                <a:solidFill>
                  <a:srgbClr val="010202"/>
                </a:solidFill>
                <a:latin typeface="Times New Roman"/>
                <a:cs typeface="Times New Roman"/>
              </a:rPr>
              <a:t>heat</a:t>
            </a:r>
            <a:endParaRPr sz="1000">
              <a:latin typeface="Times New Roman"/>
              <a:cs typeface="Times New Roman"/>
            </a:endParaRPr>
          </a:p>
          <a:p>
            <a:pPr algn="just" marL="50800" marR="44450">
              <a:lnSpc>
                <a:spcPct val="100000"/>
              </a:lnSpc>
              <a:spcBef>
                <a:spcPts val="640"/>
              </a:spcBef>
            </a:pPr>
            <a:r>
              <a:rPr dirty="0" sz="1000">
                <a:solidFill>
                  <a:srgbClr val="010202"/>
                </a:solidFill>
                <a:latin typeface="Times New Roman"/>
                <a:cs typeface="Times New Roman"/>
              </a:rPr>
              <a:t>capacity decreases from </a:t>
            </a:r>
            <a:r>
              <a:rPr dirty="0" sz="1000" spc="5">
                <a:solidFill>
                  <a:srgbClr val="010202"/>
                </a:solidFill>
                <a:latin typeface="Times New Roman"/>
                <a:cs typeface="Times New Roman"/>
              </a:rPr>
              <a:t>1.2×10</a:t>
            </a:r>
            <a:r>
              <a:rPr dirty="0" baseline="33333" sz="1125" spc="7">
                <a:solidFill>
                  <a:srgbClr val="010202"/>
                </a:solidFill>
                <a:latin typeface="Times New Roman"/>
                <a:cs typeface="Times New Roman"/>
              </a:rPr>
              <a:t>–17 </a:t>
            </a:r>
            <a:r>
              <a:rPr dirty="0" sz="1000" spc="-5">
                <a:solidFill>
                  <a:srgbClr val="010202"/>
                </a:solidFill>
                <a:latin typeface="Times New Roman"/>
                <a:cs typeface="Times New Roman"/>
              </a:rPr>
              <a:t>to </a:t>
            </a:r>
            <a:r>
              <a:rPr dirty="0" sz="1000" spc="5">
                <a:solidFill>
                  <a:srgbClr val="010202"/>
                </a:solidFill>
                <a:latin typeface="Times New Roman"/>
                <a:cs typeface="Times New Roman"/>
              </a:rPr>
              <a:t>9.3×10</a:t>
            </a:r>
            <a:r>
              <a:rPr dirty="0" baseline="33333" sz="1125" spc="7">
                <a:solidFill>
                  <a:srgbClr val="010202"/>
                </a:solidFill>
                <a:latin typeface="Times New Roman"/>
                <a:cs typeface="Times New Roman"/>
              </a:rPr>
              <a:t>–39 </a:t>
            </a:r>
            <a:r>
              <a:rPr dirty="0" sz="1000" spc="-5">
                <a:solidFill>
                  <a:srgbClr val="010202"/>
                </a:solidFill>
                <a:latin typeface="Times New Roman"/>
                <a:cs typeface="Times New Roman"/>
              </a:rPr>
              <a:t>J/K. This discrepancy is caused by the  fact that the oscillators do not vibrate with </a:t>
            </a:r>
            <a:r>
              <a:rPr dirty="0" sz="1000">
                <a:solidFill>
                  <a:srgbClr val="010202"/>
                </a:solidFill>
                <a:latin typeface="Times New Roman"/>
                <a:cs typeface="Times New Roman"/>
              </a:rPr>
              <a:t>a </a:t>
            </a:r>
            <a:r>
              <a:rPr dirty="0" sz="1000" spc="-5">
                <a:solidFill>
                  <a:srgbClr val="010202"/>
                </a:solidFill>
                <a:latin typeface="Times New Roman"/>
                <a:cs typeface="Times New Roman"/>
              </a:rPr>
              <a:t>single</a:t>
            </a:r>
            <a:r>
              <a:rPr dirty="0" sz="1000" spc="-15">
                <a:solidFill>
                  <a:srgbClr val="010202"/>
                </a:solidFill>
                <a:latin typeface="Times New Roman"/>
                <a:cs typeface="Times New Roman"/>
              </a:rPr>
              <a:t> frequency.</a:t>
            </a:r>
            <a:endParaRPr sz="1000">
              <a:latin typeface="Times New Roman"/>
              <a:cs typeface="Times New Roman"/>
            </a:endParaRPr>
          </a:p>
          <a:p>
            <a:pPr algn="just" marL="50800" marR="43180" indent="127000">
              <a:lnSpc>
                <a:spcPct val="100000"/>
              </a:lnSpc>
            </a:pPr>
            <a:r>
              <a:rPr dirty="0" sz="1000">
                <a:solidFill>
                  <a:srgbClr val="010202"/>
                </a:solidFill>
                <a:latin typeface="Times New Roman"/>
                <a:cs typeface="Times New Roman"/>
              </a:rPr>
              <a:t>The next step in the theory </a:t>
            </a:r>
            <a:r>
              <a:rPr dirty="0" sz="1000" spc="-5">
                <a:solidFill>
                  <a:srgbClr val="010202"/>
                </a:solidFill>
                <a:latin typeface="Times New Roman"/>
                <a:cs typeface="Times New Roman"/>
              </a:rPr>
              <a:t>was </a:t>
            </a:r>
            <a:r>
              <a:rPr dirty="0" sz="1000">
                <a:solidFill>
                  <a:srgbClr val="010202"/>
                </a:solidFill>
                <a:latin typeface="Times New Roman"/>
                <a:cs typeface="Times New Roman"/>
              </a:rPr>
              <a:t>made in 1912 by Debye, who assumed that the range</a:t>
            </a:r>
            <a:r>
              <a:rPr dirty="0" sz="1000" spc="-75">
                <a:solidFill>
                  <a:srgbClr val="010202"/>
                </a:solidFill>
                <a:latin typeface="Times New Roman"/>
                <a:cs typeface="Times New Roman"/>
              </a:rPr>
              <a:t> </a:t>
            </a:r>
            <a:r>
              <a:rPr dirty="0" sz="1000" spc="-5">
                <a:solidFill>
                  <a:srgbClr val="010202"/>
                </a:solidFill>
                <a:latin typeface="Times New Roman"/>
                <a:cs typeface="Times New Roman"/>
              </a:rPr>
              <a:t>of  frequencies of vibration available to the oscillators is the same as that available to the  elastic vibrations in </a:t>
            </a:r>
            <a:r>
              <a:rPr dirty="0" sz="1000">
                <a:solidFill>
                  <a:srgbClr val="010202"/>
                </a:solidFill>
                <a:latin typeface="Times New Roman"/>
                <a:cs typeface="Times New Roman"/>
              </a:rPr>
              <a:t>a </a:t>
            </a:r>
            <a:r>
              <a:rPr dirty="0" sz="1000" spc="-5">
                <a:solidFill>
                  <a:srgbClr val="010202"/>
                </a:solidFill>
                <a:latin typeface="Times New Roman"/>
                <a:cs typeface="Times New Roman"/>
              </a:rPr>
              <a:t>continuous solid. The lower limit of these vibrations is determined  </a:t>
            </a:r>
            <a:r>
              <a:rPr dirty="0" sz="1000">
                <a:solidFill>
                  <a:srgbClr val="010202"/>
                </a:solidFill>
                <a:latin typeface="Times New Roman"/>
                <a:cs typeface="Times New Roman"/>
              </a:rPr>
              <a:t>by </a:t>
            </a:r>
            <a:r>
              <a:rPr dirty="0" sz="1000" spc="-5">
                <a:solidFill>
                  <a:srgbClr val="010202"/>
                </a:solidFill>
                <a:latin typeface="Times New Roman"/>
                <a:cs typeface="Times New Roman"/>
              </a:rPr>
              <a:t>the interatomic distances in the solid, i.e., if the wavelength is equal to the interatomic  </a:t>
            </a:r>
            <a:r>
              <a:rPr dirty="0" sz="1000">
                <a:solidFill>
                  <a:srgbClr val="010202"/>
                </a:solidFill>
                <a:latin typeface="Times New Roman"/>
                <a:cs typeface="Times New Roman"/>
              </a:rPr>
              <a:t>distance then neighboring atoms would be in the same phase of vibration and, hence,  </a:t>
            </a:r>
            <a:r>
              <a:rPr dirty="0" sz="1000" spc="-5">
                <a:solidFill>
                  <a:srgbClr val="010202"/>
                </a:solidFill>
                <a:latin typeface="Times New Roman"/>
                <a:cs typeface="Times New Roman"/>
              </a:rPr>
              <a:t>vibration of one atom with respect to another would not</a:t>
            </a:r>
            <a:r>
              <a:rPr dirty="0" sz="1000" spc="-15">
                <a:solidFill>
                  <a:srgbClr val="010202"/>
                </a:solidFill>
                <a:latin typeface="Times New Roman"/>
                <a:cs typeface="Times New Roman"/>
              </a:rPr>
              <a:t> occur.</a:t>
            </a:r>
            <a:endParaRPr sz="1000">
              <a:latin typeface="Times New Roman"/>
              <a:cs typeface="Times New Roman"/>
            </a:endParaRPr>
          </a:p>
        </p:txBody>
      </p:sp>
      <p:sp>
        <p:nvSpPr>
          <p:cNvPr id="4" name="object 4"/>
          <p:cNvSpPr/>
          <p:nvPr/>
        </p:nvSpPr>
        <p:spPr>
          <a:xfrm>
            <a:off x="1257300" y="4149242"/>
            <a:ext cx="2971800" cy="3028950"/>
          </a:xfrm>
          <a:prstGeom prst="rect">
            <a:avLst/>
          </a:prstGeom>
          <a:blipFill>
            <a:blip r:embed="rId3" cstate="print"/>
            <a:stretch>
              <a:fillRect/>
            </a:stretch>
          </a:blipFill>
        </p:spPr>
        <p:txBody>
          <a:bodyPr wrap="square" lIns="0" tIns="0" rIns="0" bIns="0" rtlCol="0"/>
          <a:lstStyle/>
          <a:p/>
        </p:txBody>
      </p:sp>
      <p:sp>
        <p:nvSpPr>
          <p:cNvPr id="5" name="object 5"/>
          <p:cNvSpPr txBox="1"/>
          <p:nvPr/>
        </p:nvSpPr>
        <p:spPr>
          <a:xfrm>
            <a:off x="878852" y="7380757"/>
            <a:ext cx="3901440" cy="330200"/>
          </a:xfrm>
          <a:prstGeom prst="rect">
            <a:avLst/>
          </a:prstGeom>
        </p:spPr>
        <p:txBody>
          <a:bodyPr wrap="square" lIns="0" tIns="12700" rIns="0" bIns="0" rtlCol="0" vert="horz">
            <a:spAutoFit/>
          </a:bodyPr>
          <a:lstStyle/>
          <a:p>
            <a:pPr marL="469900" marR="5080" indent="-457200">
              <a:lnSpc>
                <a:spcPct val="100000"/>
              </a:lnSpc>
              <a:spcBef>
                <a:spcPts val="100"/>
              </a:spcBef>
            </a:pPr>
            <a:r>
              <a:rPr dirty="0" sz="1000" spc="-5" b="1">
                <a:solidFill>
                  <a:srgbClr val="010202"/>
                </a:solidFill>
                <a:latin typeface="Times New Roman"/>
                <a:cs typeface="Times New Roman"/>
              </a:rPr>
              <a:t>Figure </a:t>
            </a:r>
            <a:r>
              <a:rPr dirty="0" sz="1000" b="1">
                <a:solidFill>
                  <a:srgbClr val="010202"/>
                </a:solidFill>
                <a:latin typeface="Times New Roman"/>
                <a:cs typeface="Times New Roman"/>
              </a:rPr>
              <a:t>6.2 </a:t>
            </a:r>
            <a:r>
              <a:rPr dirty="0" sz="1000">
                <a:solidFill>
                  <a:srgbClr val="010202"/>
                </a:solidFill>
                <a:latin typeface="Times New Roman"/>
                <a:cs typeface="Times New Roman"/>
              </a:rPr>
              <a:t>Comparison among the Debye heat </a:t>
            </a:r>
            <a:r>
              <a:rPr dirty="0" sz="1000" spc="-10">
                <a:solidFill>
                  <a:srgbClr val="010202"/>
                </a:solidFill>
                <a:latin typeface="Times New Roman"/>
                <a:cs typeface="Times New Roman"/>
              </a:rPr>
              <a:t>capacity, </a:t>
            </a:r>
            <a:r>
              <a:rPr dirty="0" sz="1000">
                <a:solidFill>
                  <a:srgbClr val="010202"/>
                </a:solidFill>
                <a:latin typeface="Times New Roman"/>
                <a:cs typeface="Times New Roman"/>
              </a:rPr>
              <a:t>the Ein-stein  heat </a:t>
            </a:r>
            <a:r>
              <a:rPr dirty="0" sz="1000" spc="-10">
                <a:solidFill>
                  <a:srgbClr val="010202"/>
                </a:solidFill>
                <a:latin typeface="Times New Roman"/>
                <a:cs typeface="Times New Roman"/>
              </a:rPr>
              <a:t>capacity, </a:t>
            </a:r>
            <a:r>
              <a:rPr dirty="0" sz="1000">
                <a:solidFill>
                  <a:srgbClr val="010202"/>
                </a:solidFill>
                <a:latin typeface="Times New Roman"/>
                <a:cs typeface="Times New Roman"/>
              </a:rPr>
              <a:t>and the actual heat capacity of</a:t>
            </a:r>
            <a:r>
              <a:rPr dirty="0" sz="1000" spc="-15">
                <a:solidFill>
                  <a:srgbClr val="010202"/>
                </a:solidFill>
                <a:latin typeface="Times New Roman"/>
                <a:cs typeface="Times New Roman"/>
              </a:rPr>
              <a:t> </a:t>
            </a:r>
            <a:r>
              <a:rPr dirty="0" sz="1000">
                <a:solidFill>
                  <a:srgbClr val="010202"/>
                </a:solidFill>
                <a:latin typeface="Times New Roman"/>
                <a:cs typeface="Times New Roman"/>
              </a:rPr>
              <a:t>aluminum.</a:t>
            </a:r>
            <a:endParaRPr sz="1000">
              <a:latin typeface="Times New Roman"/>
              <a:cs typeface="Times New Roman"/>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406375" y="403099"/>
            <a:ext cx="4674870" cy="1178560"/>
          </a:xfrm>
          <a:prstGeom prst="rect">
            <a:avLst/>
          </a:prstGeom>
        </p:spPr>
        <p:txBody>
          <a:bodyPr wrap="square" lIns="0" tIns="12700" rIns="0" bIns="0" rtlCol="0" vert="horz">
            <a:spAutoFit/>
          </a:bodyPr>
          <a:lstStyle/>
          <a:p>
            <a:pPr marL="50800">
              <a:lnSpc>
                <a:spcPct val="100000"/>
              </a:lnSpc>
              <a:spcBef>
                <a:spcPts val="100"/>
              </a:spcBef>
            </a:pPr>
            <a:r>
              <a:rPr dirty="0" sz="1000">
                <a:solidFill>
                  <a:srgbClr val="231F20"/>
                </a:solidFill>
                <a:latin typeface="Times New Roman"/>
                <a:cs typeface="Times New Roman"/>
              </a:rPr>
              <a:t>130 </a:t>
            </a:r>
            <a:r>
              <a:rPr dirty="0" sz="1000" spc="-5" i="1">
                <a:solidFill>
                  <a:srgbClr val="231F20"/>
                </a:solidFill>
                <a:latin typeface="Times New Roman"/>
                <a:cs typeface="Times New Roman"/>
              </a:rPr>
              <a:t>Introduction </a:t>
            </a:r>
            <a:r>
              <a:rPr dirty="0" sz="1000" i="1">
                <a:solidFill>
                  <a:srgbClr val="231F20"/>
                </a:solidFill>
                <a:latin typeface="Times New Roman"/>
                <a:cs typeface="Times New Roman"/>
              </a:rPr>
              <a:t>to the Thermodynamics of</a:t>
            </a:r>
            <a:r>
              <a:rPr dirty="0" sz="1000" spc="-30" i="1">
                <a:solidFill>
                  <a:srgbClr val="231F20"/>
                </a:solidFill>
                <a:latin typeface="Times New Roman"/>
                <a:cs typeface="Times New Roman"/>
              </a:rPr>
              <a:t> </a:t>
            </a:r>
            <a:r>
              <a:rPr dirty="0" sz="1000" i="1">
                <a:solidFill>
                  <a:srgbClr val="231F20"/>
                </a:solidFill>
                <a:latin typeface="Times New Roman"/>
                <a:cs typeface="Times New Roman"/>
              </a:rPr>
              <a:t>Materials</a:t>
            </a:r>
            <a:endParaRPr sz="1000">
              <a:latin typeface="Times New Roman"/>
              <a:cs typeface="Times New Roman"/>
            </a:endParaRPr>
          </a:p>
          <a:p>
            <a:pPr marL="50800" marR="43180">
              <a:lnSpc>
                <a:spcPct val="100000"/>
              </a:lnSpc>
              <a:spcBef>
                <a:spcPts val="965"/>
              </a:spcBef>
            </a:pPr>
            <a:r>
              <a:rPr dirty="0" sz="1000" spc="-10">
                <a:solidFill>
                  <a:srgbClr val="010202"/>
                </a:solidFill>
                <a:latin typeface="Times New Roman"/>
                <a:cs typeface="Times New Roman"/>
              </a:rPr>
              <a:t>Theoretically, </a:t>
            </a:r>
            <a:r>
              <a:rPr dirty="0" sz="1000" spc="-5">
                <a:solidFill>
                  <a:srgbClr val="010202"/>
                </a:solidFill>
                <a:latin typeface="Times New Roman"/>
                <a:cs typeface="Times New Roman"/>
              </a:rPr>
              <a:t>the shortest allowable wavelength is twice the interatomic distance, in  which</a:t>
            </a:r>
            <a:r>
              <a:rPr dirty="0" sz="1000" spc="25">
                <a:solidFill>
                  <a:srgbClr val="010202"/>
                </a:solidFill>
                <a:latin typeface="Times New Roman"/>
                <a:cs typeface="Times New Roman"/>
              </a:rPr>
              <a:t> </a:t>
            </a:r>
            <a:r>
              <a:rPr dirty="0" sz="1000" spc="-5">
                <a:solidFill>
                  <a:srgbClr val="010202"/>
                </a:solidFill>
                <a:latin typeface="Times New Roman"/>
                <a:cs typeface="Times New Roman"/>
              </a:rPr>
              <a:t>case</a:t>
            </a:r>
            <a:r>
              <a:rPr dirty="0" sz="1000" spc="25">
                <a:solidFill>
                  <a:srgbClr val="010202"/>
                </a:solidFill>
                <a:latin typeface="Times New Roman"/>
                <a:cs typeface="Times New Roman"/>
              </a:rPr>
              <a:t> </a:t>
            </a:r>
            <a:r>
              <a:rPr dirty="0" sz="1000" spc="-5">
                <a:solidFill>
                  <a:srgbClr val="010202"/>
                </a:solidFill>
                <a:latin typeface="Times New Roman"/>
                <a:cs typeface="Times New Roman"/>
              </a:rPr>
              <a:t>neighboring</a:t>
            </a:r>
            <a:r>
              <a:rPr dirty="0" sz="1000" spc="25">
                <a:solidFill>
                  <a:srgbClr val="010202"/>
                </a:solidFill>
                <a:latin typeface="Times New Roman"/>
                <a:cs typeface="Times New Roman"/>
              </a:rPr>
              <a:t> </a:t>
            </a:r>
            <a:r>
              <a:rPr dirty="0" sz="1000" spc="-5">
                <a:solidFill>
                  <a:srgbClr val="010202"/>
                </a:solidFill>
                <a:latin typeface="Times New Roman"/>
                <a:cs typeface="Times New Roman"/>
              </a:rPr>
              <a:t>atoms</a:t>
            </a:r>
            <a:r>
              <a:rPr dirty="0" sz="1000" spc="25">
                <a:solidFill>
                  <a:srgbClr val="010202"/>
                </a:solidFill>
                <a:latin typeface="Times New Roman"/>
                <a:cs typeface="Times New Roman"/>
              </a:rPr>
              <a:t> </a:t>
            </a:r>
            <a:r>
              <a:rPr dirty="0" sz="1000" spc="-5">
                <a:solidFill>
                  <a:srgbClr val="010202"/>
                </a:solidFill>
                <a:latin typeface="Times New Roman"/>
                <a:cs typeface="Times New Roman"/>
              </a:rPr>
              <a:t>vibrate</a:t>
            </a:r>
            <a:r>
              <a:rPr dirty="0" sz="1000" spc="25">
                <a:solidFill>
                  <a:srgbClr val="010202"/>
                </a:solidFill>
                <a:latin typeface="Times New Roman"/>
                <a:cs typeface="Times New Roman"/>
              </a:rPr>
              <a:t> </a:t>
            </a:r>
            <a:r>
              <a:rPr dirty="0" sz="1000" spc="-5">
                <a:solidFill>
                  <a:srgbClr val="010202"/>
                </a:solidFill>
                <a:latin typeface="Times New Roman"/>
                <a:cs typeface="Times New Roman"/>
              </a:rPr>
              <a:t>in</a:t>
            </a:r>
            <a:r>
              <a:rPr dirty="0" sz="1000" spc="25">
                <a:solidFill>
                  <a:srgbClr val="010202"/>
                </a:solidFill>
                <a:latin typeface="Times New Roman"/>
                <a:cs typeface="Times New Roman"/>
              </a:rPr>
              <a:t> </a:t>
            </a:r>
            <a:r>
              <a:rPr dirty="0" sz="1000" spc="-5">
                <a:solidFill>
                  <a:srgbClr val="010202"/>
                </a:solidFill>
                <a:latin typeface="Times New Roman"/>
                <a:cs typeface="Times New Roman"/>
              </a:rPr>
              <a:t>opposition</a:t>
            </a:r>
            <a:r>
              <a:rPr dirty="0" sz="1000" spc="25">
                <a:solidFill>
                  <a:srgbClr val="010202"/>
                </a:solidFill>
                <a:latin typeface="Times New Roman"/>
                <a:cs typeface="Times New Roman"/>
              </a:rPr>
              <a:t> </a:t>
            </a:r>
            <a:r>
              <a:rPr dirty="0" sz="1000" spc="-5">
                <a:solidFill>
                  <a:srgbClr val="010202"/>
                </a:solidFill>
                <a:latin typeface="Times New Roman"/>
                <a:cs typeface="Times New Roman"/>
              </a:rPr>
              <a:t>to</a:t>
            </a:r>
            <a:r>
              <a:rPr dirty="0" sz="1000" spc="30">
                <a:solidFill>
                  <a:srgbClr val="010202"/>
                </a:solidFill>
                <a:latin typeface="Times New Roman"/>
                <a:cs typeface="Times New Roman"/>
              </a:rPr>
              <a:t> </a:t>
            </a:r>
            <a:r>
              <a:rPr dirty="0" sz="1000" spc="-5">
                <a:solidFill>
                  <a:srgbClr val="010202"/>
                </a:solidFill>
                <a:latin typeface="Times New Roman"/>
                <a:cs typeface="Times New Roman"/>
              </a:rPr>
              <a:t>one</a:t>
            </a:r>
            <a:r>
              <a:rPr dirty="0" sz="1000" spc="25">
                <a:solidFill>
                  <a:srgbClr val="010202"/>
                </a:solidFill>
                <a:latin typeface="Times New Roman"/>
                <a:cs typeface="Times New Roman"/>
              </a:rPr>
              <a:t> </a:t>
            </a:r>
            <a:r>
              <a:rPr dirty="0" sz="1000" spc="-15">
                <a:solidFill>
                  <a:srgbClr val="010202"/>
                </a:solidFill>
                <a:latin typeface="Times New Roman"/>
                <a:cs typeface="Times New Roman"/>
              </a:rPr>
              <a:t>another.</a:t>
            </a:r>
            <a:r>
              <a:rPr dirty="0" sz="1000" spc="25">
                <a:solidFill>
                  <a:srgbClr val="010202"/>
                </a:solidFill>
                <a:latin typeface="Times New Roman"/>
                <a:cs typeface="Times New Roman"/>
              </a:rPr>
              <a:t> </a:t>
            </a:r>
            <a:r>
              <a:rPr dirty="0" sz="1000" spc="-20">
                <a:solidFill>
                  <a:srgbClr val="010202"/>
                </a:solidFill>
                <a:latin typeface="Times New Roman"/>
                <a:cs typeface="Times New Roman"/>
              </a:rPr>
              <a:t>Taking</a:t>
            </a:r>
            <a:r>
              <a:rPr dirty="0" sz="1000" spc="25">
                <a:solidFill>
                  <a:srgbClr val="010202"/>
                </a:solidFill>
                <a:latin typeface="Times New Roman"/>
                <a:cs typeface="Times New Roman"/>
              </a:rPr>
              <a:t> </a:t>
            </a:r>
            <a:r>
              <a:rPr dirty="0" sz="1000" spc="-5">
                <a:solidFill>
                  <a:srgbClr val="010202"/>
                </a:solidFill>
                <a:latin typeface="Times New Roman"/>
                <a:cs typeface="Times New Roman"/>
              </a:rPr>
              <a:t>this</a:t>
            </a:r>
            <a:r>
              <a:rPr dirty="0" sz="1000" spc="25">
                <a:solidFill>
                  <a:srgbClr val="010202"/>
                </a:solidFill>
                <a:latin typeface="Times New Roman"/>
                <a:cs typeface="Times New Roman"/>
              </a:rPr>
              <a:t> </a:t>
            </a:r>
            <a:r>
              <a:rPr dirty="0" sz="1000" spc="-5">
                <a:solidFill>
                  <a:srgbClr val="010202"/>
                </a:solidFill>
                <a:latin typeface="Times New Roman"/>
                <a:cs typeface="Times New Roman"/>
              </a:rPr>
              <a:t>minimum</a:t>
            </a:r>
            <a:endParaRPr sz="1000">
              <a:latin typeface="Times New Roman"/>
              <a:cs typeface="Times New Roman"/>
            </a:endParaRPr>
          </a:p>
          <a:p>
            <a:pPr marL="50800">
              <a:lnSpc>
                <a:spcPts val="955"/>
              </a:lnSpc>
              <a:spcBef>
                <a:spcPts val="270"/>
              </a:spcBef>
              <a:tabLst>
                <a:tab pos="916940" algn="l"/>
              </a:tabLst>
            </a:pPr>
            <a:r>
              <a:rPr dirty="0" sz="1000">
                <a:solidFill>
                  <a:srgbClr val="010202"/>
                </a:solidFill>
                <a:latin typeface="Times New Roman"/>
                <a:cs typeface="Times New Roman"/>
              </a:rPr>
              <a:t>wavelength, </a:t>
            </a:r>
            <a:r>
              <a:rPr dirty="0" sz="1000" spc="-114">
                <a:solidFill>
                  <a:srgbClr val="010202"/>
                </a:solidFill>
                <a:latin typeface="Times New Roman"/>
                <a:cs typeface="Times New Roman"/>
              </a:rPr>
              <a:t>Z	</a:t>
            </a:r>
            <a:r>
              <a:rPr dirty="0" sz="1000">
                <a:solidFill>
                  <a:srgbClr val="010202"/>
                </a:solidFill>
                <a:latin typeface="Times New Roman"/>
                <a:cs typeface="Times New Roman"/>
              </a:rPr>
              <a:t>, to be in the order of </a:t>
            </a:r>
            <a:r>
              <a:rPr dirty="0" sz="1000" spc="5">
                <a:solidFill>
                  <a:srgbClr val="010202"/>
                </a:solidFill>
                <a:latin typeface="Times New Roman"/>
                <a:cs typeface="Times New Roman"/>
              </a:rPr>
              <a:t>5×10</a:t>
            </a:r>
            <a:r>
              <a:rPr dirty="0" baseline="33333" sz="1125" spc="7">
                <a:solidFill>
                  <a:srgbClr val="010202"/>
                </a:solidFill>
                <a:latin typeface="Times New Roman"/>
                <a:cs typeface="Times New Roman"/>
              </a:rPr>
              <a:t>–8 </a:t>
            </a:r>
            <a:r>
              <a:rPr dirty="0" sz="1000">
                <a:solidFill>
                  <a:srgbClr val="010202"/>
                </a:solidFill>
                <a:latin typeface="Times New Roman"/>
                <a:cs typeface="Times New Roman"/>
              </a:rPr>
              <a:t>cm, and the wave </a:t>
            </a:r>
            <a:r>
              <a:rPr dirty="0" sz="1000" spc="-10">
                <a:solidFill>
                  <a:srgbClr val="010202"/>
                </a:solidFill>
                <a:latin typeface="Times New Roman"/>
                <a:cs typeface="Times New Roman"/>
              </a:rPr>
              <a:t>velocity, </a:t>
            </a:r>
            <a:r>
              <a:rPr dirty="0" sz="1000" spc="-40" i="1">
                <a:solidFill>
                  <a:srgbClr val="010202"/>
                </a:solidFill>
                <a:latin typeface="Times New Roman"/>
                <a:cs typeface="Times New Roman"/>
              </a:rPr>
              <a:t>v, </a:t>
            </a:r>
            <a:r>
              <a:rPr dirty="0" sz="1000">
                <a:solidFill>
                  <a:srgbClr val="010202"/>
                </a:solidFill>
                <a:latin typeface="Times New Roman"/>
                <a:cs typeface="Times New Roman"/>
              </a:rPr>
              <a:t>in the solid</a:t>
            </a:r>
            <a:r>
              <a:rPr dirty="0" sz="1000" spc="-45">
                <a:solidFill>
                  <a:srgbClr val="010202"/>
                </a:solidFill>
                <a:latin typeface="Times New Roman"/>
                <a:cs typeface="Times New Roman"/>
              </a:rPr>
              <a:t> </a:t>
            </a:r>
            <a:r>
              <a:rPr dirty="0" sz="1000">
                <a:solidFill>
                  <a:srgbClr val="010202"/>
                </a:solidFill>
                <a:latin typeface="Times New Roman"/>
                <a:cs typeface="Times New Roman"/>
              </a:rPr>
              <a:t>to</a:t>
            </a:r>
            <a:endParaRPr sz="1000">
              <a:latin typeface="Times New Roman"/>
              <a:cs typeface="Times New Roman"/>
            </a:endParaRPr>
          </a:p>
          <a:p>
            <a:pPr marL="763905">
              <a:lnSpc>
                <a:spcPts val="655"/>
              </a:lnSpc>
            </a:pPr>
            <a:r>
              <a:rPr dirty="0" sz="750" spc="5">
                <a:solidFill>
                  <a:srgbClr val="010202"/>
                </a:solidFill>
                <a:latin typeface="Times New Roman"/>
                <a:cs typeface="Times New Roman"/>
              </a:rPr>
              <a:t>min</a:t>
            </a:r>
            <a:endParaRPr sz="750">
              <a:latin typeface="Times New Roman"/>
              <a:cs typeface="Times New Roman"/>
            </a:endParaRPr>
          </a:p>
          <a:p>
            <a:pPr marL="50800" marR="44450" indent="-635">
              <a:lnSpc>
                <a:spcPct val="100000"/>
              </a:lnSpc>
              <a:spcBef>
                <a:spcPts val="235"/>
              </a:spcBef>
            </a:pPr>
            <a:r>
              <a:rPr dirty="0" sz="1000">
                <a:solidFill>
                  <a:srgbClr val="010202"/>
                </a:solidFill>
                <a:latin typeface="Times New Roman"/>
                <a:cs typeface="Times New Roman"/>
              </a:rPr>
              <a:t>be 5×10</a:t>
            </a:r>
            <a:r>
              <a:rPr dirty="0" baseline="33333" sz="1125">
                <a:solidFill>
                  <a:srgbClr val="010202"/>
                </a:solidFill>
                <a:latin typeface="Times New Roman"/>
                <a:cs typeface="Times New Roman"/>
              </a:rPr>
              <a:t>5 </a:t>
            </a:r>
            <a:r>
              <a:rPr dirty="0" sz="1000" spc="-5">
                <a:solidFill>
                  <a:srgbClr val="010202"/>
                </a:solidFill>
                <a:latin typeface="Times New Roman"/>
                <a:cs typeface="Times New Roman"/>
              </a:rPr>
              <a:t>cm/sec, gives the maximum frequency of vibration of an oscillator to be in the  </a:t>
            </a:r>
            <a:r>
              <a:rPr dirty="0" sz="1000">
                <a:solidFill>
                  <a:srgbClr val="010202"/>
                </a:solidFill>
                <a:latin typeface="Times New Roman"/>
                <a:cs typeface="Times New Roman"/>
              </a:rPr>
              <a:t>order</a:t>
            </a:r>
            <a:r>
              <a:rPr dirty="0" sz="1000" spc="-5">
                <a:solidFill>
                  <a:srgbClr val="010202"/>
                </a:solidFill>
                <a:latin typeface="Times New Roman"/>
                <a:cs typeface="Times New Roman"/>
              </a:rPr>
              <a:t> </a:t>
            </a:r>
            <a:r>
              <a:rPr dirty="0" sz="1000">
                <a:solidFill>
                  <a:srgbClr val="010202"/>
                </a:solidFill>
                <a:latin typeface="Times New Roman"/>
                <a:cs typeface="Times New Roman"/>
              </a:rPr>
              <a:t>of</a:t>
            </a:r>
            <a:endParaRPr sz="1000">
              <a:latin typeface="Times New Roman"/>
              <a:cs typeface="Times New Roman"/>
            </a:endParaRPr>
          </a:p>
        </p:txBody>
      </p:sp>
      <p:sp>
        <p:nvSpPr>
          <p:cNvPr id="3" name="object 3"/>
          <p:cNvSpPr/>
          <p:nvPr/>
        </p:nvSpPr>
        <p:spPr>
          <a:xfrm>
            <a:off x="1455737" y="1756244"/>
            <a:ext cx="2143125" cy="361950"/>
          </a:xfrm>
          <a:prstGeom prst="rect">
            <a:avLst/>
          </a:prstGeom>
          <a:blipFill>
            <a:blip r:embed="rId2" cstate="print"/>
            <a:stretch>
              <a:fillRect/>
            </a:stretch>
          </a:blipFill>
        </p:spPr>
        <p:txBody>
          <a:bodyPr wrap="square" lIns="0" tIns="0" rIns="0" bIns="0" rtlCol="0"/>
          <a:lstStyle/>
          <a:p/>
        </p:txBody>
      </p:sp>
      <p:sp>
        <p:nvSpPr>
          <p:cNvPr id="4" name="object 4"/>
          <p:cNvSpPr txBox="1"/>
          <p:nvPr/>
        </p:nvSpPr>
        <p:spPr>
          <a:xfrm>
            <a:off x="419080" y="2311234"/>
            <a:ext cx="4650105" cy="682625"/>
          </a:xfrm>
          <a:prstGeom prst="rect">
            <a:avLst/>
          </a:prstGeom>
        </p:spPr>
        <p:txBody>
          <a:bodyPr wrap="square" lIns="0" tIns="12700" rIns="0" bIns="0" rtlCol="0" vert="horz">
            <a:spAutoFit/>
          </a:bodyPr>
          <a:lstStyle/>
          <a:p>
            <a:pPr algn="just" marL="38100" marR="30480">
              <a:lnSpc>
                <a:spcPct val="100000"/>
              </a:lnSpc>
              <a:spcBef>
                <a:spcPts val="100"/>
              </a:spcBef>
            </a:pPr>
            <a:r>
              <a:rPr dirty="0" sz="1000" spc="-5">
                <a:solidFill>
                  <a:srgbClr val="010202"/>
                </a:solidFill>
                <a:latin typeface="Times New Roman"/>
                <a:cs typeface="Times New Roman"/>
              </a:rPr>
              <a:t>Debye assumed that the frequency distribution is one in which the number of vibrations  </a:t>
            </a:r>
            <a:r>
              <a:rPr dirty="0" sz="1000">
                <a:solidFill>
                  <a:srgbClr val="010202"/>
                </a:solidFill>
                <a:latin typeface="Times New Roman"/>
                <a:cs typeface="Times New Roman"/>
              </a:rPr>
              <a:t>per unit volume per unit frequency range increases parabolically with increasing  frequency</a:t>
            </a:r>
            <a:r>
              <a:rPr dirty="0" sz="1000" spc="140">
                <a:solidFill>
                  <a:srgbClr val="010202"/>
                </a:solidFill>
                <a:latin typeface="Times New Roman"/>
                <a:cs typeface="Times New Roman"/>
              </a:rPr>
              <a:t> </a:t>
            </a:r>
            <a:r>
              <a:rPr dirty="0" sz="1000">
                <a:solidFill>
                  <a:srgbClr val="010202"/>
                </a:solidFill>
                <a:latin typeface="Times New Roman"/>
                <a:cs typeface="Times New Roman"/>
              </a:rPr>
              <a:t>in</a:t>
            </a:r>
            <a:r>
              <a:rPr dirty="0" sz="1000" spc="145">
                <a:solidFill>
                  <a:srgbClr val="010202"/>
                </a:solidFill>
                <a:latin typeface="Times New Roman"/>
                <a:cs typeface="Times New Roman"/>
              </a:rPr>
              <a:t> </a:t>
            </a:r>
            <a:r>
              <a:rPr dirty="0" sz="1000">
                <a:solidFill>
                  <a:srgbClr val="010202"/>
                </a:solidFill>
                <a:latin typeface="Times New Roman"/>
                <a:cs typeface="Times New Roman"/>
              </a:rPr>
              <a:t>the</a:t>
            </a:r>
            <a:r>
              <a:rPr dirty="0" sz="1000" spc="145">
                <a:solidFill>
                  <a:srgbClr val="010202"/>
                </a:solidFill>
                <a:latin typeface="Times New Roman"/>
                <a:cs typeface="Times New Roman"/>
              </a:rPr>
              <a:t> </a:t>
            </a:r>
            <a:r>
              <a:rPr dirty="0" sz="1000">
                <a:solidFill>
                  <a:srgbClr val="010202"/>
                </a:solidFill>
                <a:latin typeface="Times New Roman"/>
                <a:cs typeface="Times New Roman"/>
              </a:rPr>
              <a:t>allowed</a:t>
            </a:r>
            <a:r>
              <a:rPr dirty="0" sz="1000" spc="140">
                <a:solidFill>
                  <a:srgbClr val="010202"/>
                </a:solidFill>
                <a:latin typeface="Times New Roman"/>
                <a:cs typeface="Times New Roman"/>
              </a:rPr>
              <a:t> </a:t>
            </a:r>
            <a:r>
              <a:rPr dirty="0" sz="1000">
                <a:solidFill>
                  <a:srgbClr val="010202"/>
                </a:solidFill>
                <a:latin typeface="Times New Roman"/>
                <a:cs typeface="Times New Roman"/>
              </a:rPr>
              <a:t>range</a:t>
            </a:r>
            <a:r>
              <a:rPr dirty="0" sz="1000" spc="145">
                <a:solidFill>
                  <a:srgbClr val="010202"/>
                </a:solidFill>
                <a:latin typeface="Times New Roman"/>
                <a:cs typeface="Times New Roman"/>
              </a:rPr>
              <a:t> </a:t>
            </a:r>
            <a:r>
              <a:rPr dirty="0" sz="1000">
                <a:solidFill>
                  <a:srgbClr val="010202"/>
                </a:solidFill>
                <a:latin typeface="Times New Roman"/>
                <a:cs typeface="Times New Roman"/>
              </a:rPr>
              <a:t>0≤</a:t>
            </a:r>
            <a:r>
              <a:rPr dirty="0" sz="1000" i="1">
                <a:solidFill>
                  <a:srgbClr val="010202"/>
                </a:solidFill>
                <a:latin typeface="Times New Roman"/>
                <a:cs typeface="Times New Roman"/>
              </a:rPr>
              <a:t>v</a:t>
            </a:r>
            <a:r>
              <a:rPr dirty="0" sz="1000">
                <a:solidFill>
                  <a:srgbClr val="010202"/>
                </a:solidFill>
                <a:latin typeface="Times New Roman"/>
                <a:cs typeface="Times New Roman"/>
              </a:rPr>
              <a:t>≤</a:t>
            </a:r>
            <a:r>
              <a:rPr dirty="0" sz="1000" i="1">
                <a:solidFill>
                  <a:srgbClr val="010202"/>
                </a:solidFill>
                <a:latin typeface="Times New Roman"/>
                <a:cs typeface="Times New Roman"/>
              </a:rPr>
              <a:t>v</a:t>
            </a:r>
            <a:r>
              <a:rPr dirty="0" baseline="-33333" sz="1125">
                <a:solidFill>
                  <a:srgbClr val="010202"/>
                </a:solidFill>
                <a:latin typeface="Times New Roman"/>
                <a:cs typeface="Times New Roman"/>
              </a:rPr>
              <a:t>max</a:t>
            </a:r>
            <a:r>
              <a:rPr dirty="0" sz="1000">
                <a:solidFill>
                  <a:srgbClr val="010202"/>
                </a:solidFill>
                <a:latin typeface="Times New Roman"/>
                <a:cs typeface="Times New Roman"/>
              </a:rPr>
              <a:t>,</a:t>
            </a:r>
            <a:r>
              <a:rPr dirty="0" sz="1000" spc="145">
                <a:solidFill>
                  <a:srgbClr val="010202"/>
                </a:solidFill>
                <a:latin typeface="Times New Roman"/>
                <a:cs typeface="Times New Roman"/>
              </a:rPr>
              <a:t> </a:t>
            </a:r>
            <a:r>
              <a:rPr dirty="0" sz="1000">
                <a:solidFill>
                  <a:srgbClr val="010202"/>
                </a:solidFill>
                <a:latin typeface="Times New Roman"/>
                <a:cs typeface="Times New Roman"/>
              </a:rPr>
              <a:t>and,</a:t>
            </a:r>
            <a:r>
              <a:rPr dirty="0" sz="1000" spc="140">
                <a:solidFill>
                  <a:srgbClr val="010202"/>
                </a:solidFill>
                <a:latin typeface="Times New Roman"/>
                <a:cs typeface="Times New Roman"/>
              </a:rPr>
              <a:t> </a:t>
            </a:r>
            <a:r>
              <a:rPr dirty="0" sz="1000">
                <a:solidFill>
                  <a:srgbClr val="010202"/>
                </a:solidFill>
                <a:latin typeface="Times New Roman"/>
                <a:cs typeface="Times New Roman"/>
              </a:rPr>
              <a:t>by</a:t>
            </a:r>
            <a:r>
              <a:rPr dirty="0" sz="1000" spc="145">
                <a:solidFill>
                  <a:srgbClr val="010202"/>
                </a:solidFill>
                <a:latin typeface="Times New Roman"/>
                <a:cs typeface="Times New Roman"/>
              </a:rPr>
              <a:t> </a:t>
            </a:r>
            <a:r>
              <a:rPr dirty="0" sz="1000">
                <a:solidFill>
                  <a:srgbClr val="010202"/>
                </a:solidFill>
                <a:latin typeface="Times New Roman"/>
                <a:cs typeface="Times New Roman"/>
              </a:rPr>
              <a:t>integrating</a:t>
            </a:r>
            <a:r>
              <a:rPr dirty="0" sz="1000" spc="145">
                <a:solidFill>
                  <a:srgbClr val="010202"/>
                </a:solidFill>
                <a:latin typeface="Times New Roman"/>
                <a:cs typeface="Times New Roman"/>
              </a:rPr>
              <a:t> </a:t>
            </a:r>
            <a:r>
              <a:rPr dirty="0" sz="1000" spc="-10">
                <a:solidFill>
                  <a:srgbClr val="010202"/>
                </a:solidFill>
                <a:latin typeface="Times New Roman"/>
                <a:cs typeface="Times New Roman"/>
              </a:rPr>
              <a:t>Einstein’s</a:t>
            </a:r>
            <a:r>
              <a:rPr dirty="0" sz="1000" spc="140">
                <a:solidFill>
                  <a:srgbClr val="010202"/>
                </a:solidFill>
                <a:latin typeface="Times New Roman"/>
                <a:cs typeface="Times New Roman"/>
              </a:rPr>
              <a:t> </a:t>
            </a:r>
            <a:r>
              <a:rPr dirty="0" sz="1000">
                <a:solidFill>
                  <a:srgbClr val="010202"/>
                </a:solidFill>
                <a:latin typeface="Times New Roman"/>
                <a:cs typeface="Times New Roman"/>
              </a:rPr>
              <a:t>equation</a:t>
            </a:r>
            <a:r>
              <a:rPr dirty="0" sz="1000" spc="145">
                <a:solidFill>
                  <a:srgbClr val="010202"/>
                </a:solidFill>
                <a:latin typeface="Times New Roman"/>
                <a:cs typeface="Times New Roman"/>
              </a:rPr>
              <a:t> </a:t>
            </a:r>
            <a:r>
              <a:rPr dirty="0" sz="1000" spc="-5">
                <a:solidFill>
                  <a:srgbClr val="010202"/>
                </a:solidFill>
                <a:latin typeface="Times New Roman"/>
                <a:cs typeface="Times New Roman"/>
              </a:rPr>
              <a:t>over</a:t>
            </a:r>
            <a:endParaRPr sz="1000">
              <a:latin typeface="Times New Roman"/>
              <a:cs typeface="Times New Roman"/>
            </a:endParaRPr>
          </a:p>
          <a:p>
            <a:pPr algn="just" marL="38100">
              <a:lnSpc>
                <a:spcPct val="100000"/>
              </a:lnSpc>
              <a:spcBef>
                <a:spcPts val="370"/>
              </a:spcBef>
            </a:pPr>
            <a:r>
              <a:rPr dirty="0" sz="1000" spc="-5">
                <a:solidFill>
                  <a:srgbClr val="010202"/>
                </a:solidFill>
                <a:latin typeface="Times New Roman"/>
                <a:cs typeface="Times New Roman"/>
              </a:rPr>
              <a:t>this range of frequencies, he obtained the heat capacity of the solid</a:t>
            </a:r>
            <a:r>
              <a:rPr dirty="0" sz="1000" spc="-15">
                <a:solidFill>
                  <a:srgbClr val="010202"/>
                </a:solidFill>
                <a:latin typeface="Times New Roman"/>
                <a:cs typeface="Times New Roman"/>
              </a:rPr>
              <a:t> </a:t>
            </a:r>
            <a:r>
              <a:rPr dirty="0" sz="1000" spc="-5">
                <a:solidFill>
                  <a:srgbClr val="010202"/>
                </a:solidFill>
                <a:latin typeface="Times New Roman"/>
                <a:cs typeface="Times New Roman"/>
              </a:rPr>
              <a:t>as</a:t>
            </a:r>
            <a:endParaRPr sz="1000">
              <a:latin typeface="Times New Roman"/>
              <a:cs typeface="Times New Roman"/>
            </a:endParaRPr>
          </a:p>
        </p:txBody>
      </p:sp>
      <p:sp>
        <p:nvSpPr>
          <p:cNvPr id="5" name="object 5"/>
          <p:cNvSpPr/>
          <p:nvPr/>
        </p:nvSpPr>
        <p:spPr>
          <a:xfrm>
            <a:off x="1436687" y="3168014"/>
            <a:ext cx="2181225" cy="381000"/>
          </a:xfrm>
          <a:prstGeom prst="rect">
            <a:avLst/>
          </a:prstGeom>
          <a:blipFill>
            <a:blip r:embed="rId3" cstate="print"/>
            <a:stretch>
              <a:fillRect/>
            </a:stretch>
          </a:blipFill>
        </p:spPr>
        <p:txBody>
          <a:bodyPr wrap="square" lIns="0" tIns="0" rIns="0" bIns="0" rtlCol="0"/>
          <a:lstStyle/>
          <a:p/>
        </p:txBody>
      </p:sp>
      <p:sp>
        <p:nvSpPr>
          <p:cNvPr id="6" name="object 6"/>
          <p:cNvSpPr txBox="1"/>
          <p:nvPr/>
        </p:nvSpPr>
        <p:spPr>
          <a:xfrm>
            <a:off x="444500" y="3751579"/>
            <a:ext cx="1389380"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which, with </a:t>
            </a:r>
            <a:r>
              <a:rPr dirty="0" sz="1000" spc="-10" i="1">
                <a:solidFill>
                  <a:srgbClr val="010202"/>
                </a:solidFill>
                <a:latin typeface="Times New Roman"/>
                <a:cs typeface="Times New Roman"/>
              </a:rPr>
              <a:t>x</a:t>
            </a:r>
            <a:r>
              <a:rPr dirty="0" sz="1000" spc="-10">
                <a:solidFill>
                  <a:srgbClr val="010202"/>
                </a:solidFill>
                <a:latin typeface="Times New Roman"/>
                <a:cs typeface="Times New Roman"/>
              </a:rPr>
              <a:t>=</a:t>
            </a:r>
            <a:r>
              <a:rPr dirty="0" sz="1000" spc="-10" i="1">
                <a:solidFill>
                  <a:srgbClr val="010202"/>
                </a:solidFill>
                <a:latin typeface="Times New Roman"/>
                <a:cs typeface="Times New Roman"/>
              </a:rPr>
              <a:t>hv/kT,</a:t>
            </a:r>
            <a:r>
              <a:rPr dirty="0" sz="1000" spc="-95" i="1">
                <a:solidFill>
                  <a:srgbClr val="010202"/>
                </a:solidFill>
                <a:latin typeface="Times New Roman"/>
                <a:cs typeface="Times New Roman"/>
              </a:rPr>
              <a:t> </a:t>
            </a:r>
            <a:r>
              <a:rPr dirty="0" sz="1000">
                <a:solidFill>
                  <a:srgbClr val="010202"/>
                </a:solidFill>
                <a:latin typeface="Times New Roman"/>
                <a:cs typeface="Times New Roman"/>
              </a:rPr>
              <a:t>gives</a:t>
            </a:r>
            <a:endParaRPr sz="1000">
              <a:latin typeface="Times New Roman"/>
              <a:cs typeface="Times New Roman"/>
            </a:endParaRPr>
          </a:p>
        </p:txBody>
      </p:sp>
      <p:sp>
        <p:nvSpPr>
          <p:cNvPr id="7" name="object 7"/>
          <p:cNvSpPr/>
          <p:nvPr/>
        </p:nvSpPr>
        <p:spPr>
          <a:xfrm>
            <a:off x="1541462" y="4104004"/>
            <a:ext cx="1971675" cy="400050"/>
          </a:xfrm>
          <a:prstGeom prst="rect">
            <a:avLst/>
          </a:prstGeom>
          <a:blipFill>
            <a:blip r:embed="rId4" cstate="print"/>
            <a:stretch>
              <a:fillRect/>
            </a:stretch>
          </a:blipFill>
        </p:spPr>
        <p:txBody>
          <a:bodyPr wrap="square" lIns="0" tIns="0" rIns="0" bIns="0" rtlCol="0"/>
          <a:lstStyle/>
          <a:p/>
        </p:txBody>
      </p:sp>
      <p:sp>
        <p:nvSpPr>
          <p:cNvPr id="8" name="object 8"/>
          <p:cNvSpPr txBox="1"/>
          <p:nvPr/>
        </p:nvSpPr>
        <p:spPr>
          <a:xfrm>
            <a:off x="406361" y="4221479"/>
            <a:ext cx="4712970" cy="2050414"/>
          </a:xfrm>
          <a:prstGeom prst="rect">
            <a:avLst/>
          </a:prstGeom>
        </p:spPr>
        <p:txBody>
          <a:bodyPr wrap="square" lIns="0" tIns="12700" rIns="0" bIns="0" rtlCol="0" vert="horz">
            <a:spAutoFit/>
          </a:bodyPr>
          <a:lstStyle/>
          <a:p>
            <a:pPr algn="r" marR="133350">
              <a:lnSpc>
                <a:spcPct val="100000"/>
              </a:lnSpc>
              <a:spcBef>
                <a:spcPts val="100"/>
              </a:spcBef>
            </a:pPr>
            <a:r>
              <a:rPr dirty="0" sz="1000">
                <a:solidFill>
                  <a:srgbClr val="010202"/>
                </a:solidFill>
                <a:latin typeface="Times New Roman"/>
                <a:cs typeface="Times New Roman"/>
              </a:rPr>
              <a:t>(6.6)</a:t>
            </a:r>
            <a:endParaRPr sz="1000">
              <a:latin typeface="Times New Roman"/>
              <a:cs typeface="Times New Roman"/>
            </a:endParaRPr>
          </a:p>
          <a:p>
            <a:pPr>
              <a:lnSpc>
                <a:spcPct val="100000"/>
              </a:lnSpc>
            </a:pPr>
            <a:endParaRPr sz="1100">
              <a:latin typeface="Times New Roman"/>
              <a:cs typeface="Times New Roman"/>
            </a:endParaRPr>
          </a:p>
          <a:p>
            <a:pPr marL="50800" marR="81280">
              <a:lnSpc>
                <a:spcPct val="130900"/>
              </a:lnSpc>
              <a:spcBef>
                <a:spcPts val="910"/>
              </a:spcBef>
            </a:pPr>
            <a:r>
              <a:rPr dirty="0" sz="1000">
                <a:solidFill>
                  <a:srgbClr val="010202"/>
                </a:solidFill>
                <a:latin typeface="Times New Roman"/>
                <a:cs typeface="Times New Roman"/>
              </a:rPr>
              <a:t>where </a:t>
            </a:r>
            <a:r>
              <a:rPr dirty="0" sz="1000" spc="-5" i="1">
                <a:solidFill>
                  <a:srgbClr val="010202"/>
                </a:solidFill>
                <a:latin typeface="Times New Roman"/>
                <a:cs typeface="Times New Roman"/>
              </a:rPr>
              <a:t>V</a:t>
            </a:r>
            <a:r>
              <a:rPr dirty="0" baseline="-33333" sz="1125" spc="-7" i="1">
                <a:solidFill>
                  <a:srgbClr val="010202"/>
                </a:solidFill>
                <a:latin typeface="Times New Roman"/>
                <a:cs typeface="Times New Roman"/>
              </a:rPr>
              <a:t>D </a:t>
            </a:r>
            <a:r>
              <a:rPr dirty="0" sz="1000" spc="-5">
                <a:solidFill>
                  <a:srgbClr val="010202"/>
                </a:solidFill>
                <a:latin typeface="Times New Roman"/>
                <a:cs typeface="Times New Roman"/>
              </a:rPr>
              <a:t>(the Debye frequency)=</a:t>
            </a:r>
            <a:r>
              <a:rPr dirty="0" sz="1000" spc="-5" i="1">
                <a:solidFill>
                  <a:srgbClr val="010202"/>
                </a:solidFill>
                <a:latin typeface="Times New Roman"/>
                <a:cs typeface="Times New Roman"/>
              </a:rPr>
              <a:t>v</a:t>
            </a:r>
            <a:r>
              <a:rPr dirty="0" baseline="-33333" sz="1125" spc="-7">
                <a:solidFill>
                  <a:srgbClr val="010202"/>
                </a:solidFill>
                <a:latin typeface="Times New Roman"/>
                <a:cs typeface="Times New Roman"/>
              </a:rPr>
              <a:t>max </a:t>
            </a:r>
            <a:r>
              <a:rPr dirty="0" sz="1000">
                <a:solidFill>
                  <a:srgbClr val="010202"/>
                </a:solidFill>
                <a:latin typeface="Times New Roman"/>
                <a:cs typeface="Times New Roman"/>
              </a:rPr>
              <a:t>and </a:t>
            </a:r>
            <a:r>
              <a:rPr dirty="0" sz="1000" spc="10">
                <a:solidFill>
                  <a:srgbClr val="010202"/>
                </a:solidFill>
                <a:latin typeface="Times New Roman"/>
                <a:cs typeface="Times New Roman"/>
              </a:rPr>
              <a:t>0</a:t>
            </a:r>
            <a:r>
              <a:rPr dirty="0" baseline="-33333" sz="1125" spc="15" i="1">
                <a:solidFill>
                  <a:srgbClr val="010202"/>
                </a:solidFill>
                <a:latin typeface="Times New Roman"/>
                <a:cs typeface="Times New Roman"/>
              </a:rPr>
              <a:t>D</a:t>
            </a:r>
            <a:r>
              <a:rPr dirty="0" sz="1000" spc="10">
                <a:solidFill>
                  <a:srgbClr val="010202"/>
                </a:solidFill>
                <a:latin typeface="Times New Roman"/>
                <a:cs typeface="Times New Roman"/>
              </a:rPr>
              <a:t>=</a:t>
            </a:r>
            <a:r>
              <a:rPr dirty="0" sz="1000" spc="10" i="1">
                <a:solidFill>
                  <a:srgbClr val="010202"/>
                </a:solidFill>
                <a:latin typeface="Times New Roman"/>
                <a:cs typeface="Times New Roman"/>
              </a:rPr>
              <a:t>hv</a:t>
            </a:r>
            <a:r>
              <a:rPr dirty="0" baseline="-33333" sz="1125" spc="15" i="1">
                <a:solidFill>
                  <a:srgbClr val="010202"/>
                </a:solidFill>
                <a:latin typeface="Times New Roman"/>
                <a:cs typeface="Times New Roman"/>
              </a:rPr>
              <a:t>D</a:t>
            </a:r>
            <a:r>
              <a:rPr dirty="0" sz="1000" spc="10" i="1">
                <a:solidFill>
                  <a:srgbClr val="010202"/>
                </a:solidFill>
                <a:latin typeface="Times New Roman"/>
                <a:cs typeface="Times New Roman"/>
              </a:rPr>
              <a:t>/k </a:t>
            </a:r>
            <a:r>
              <a:rPr dirty="0" sz="1000" spc="-5">
                <a:solidFill>
                  <a:srgbClr val="010202"/>
                </a:solidFill>
                <a:latin typeface="Times New Roman"/>
                <a:cs typeface="Times New Roman"/>
              </a:rPr>
              <a:t>is the characteristic Debye  temperature of the</a:t>
            </a:r>
            <a:r>
              <a:rPr dirty="0" sz="1000" spc="-10">
                <a:solidFill>
                  <a:srgbClr val="010202"/>
                </a:solidFill>
                <a:latin typeface="Times New Roman"/>
                <a:cs typeface="Times New Roman"/>
              </a:rPr>
              <a:t> </a:t>
            </a:r>
            <a:r>
              <a:rPr dirty="0" sz="1000" spc="-5">
                <a:solidFill>
                  <a:srgbClr val="010202"/>
                </a:solidFill>
                <a:latin typeface="Times New Roman"/>
                <a:cs typeface="Times New Roman"/>
              </a:rPr>
              <a:t>solid.</a:t>
            </a:r>
            <a:endParaRPr sz="1000">
              <a:latin typeface="Times New Roman"/>
              <a:cs typeface="Times New Roman"/>
            </a:endParaRPr>
          </a:p>
          <a:p>
            <a:pPr marL="50800" marR="43180" indent="165735">
              <a:lnSpc>
                <a:spcPct val="130900"/>
              </a:lnSpc>
            </a:pPr>
            <a:r>
              <a:rPr dirty="0" sz="1000">
                <a:solidFill>
                  <a:srgbClr val="010202"/>
                </a:solidFill>
                <a:latin typeface="Times New Roman"/>
                <a:cs typeface="Times New Roman"/>
              </a:rPr>
              <a:t>Eq. (6.6) is compared with Einstein’s equation in Fig. 6.2, which </a:t>
            </a:r>
            <a:r>
              <a:rPr dirty="0" sz="1000" spc="-5">
                <a:solidFill>
                  <a:srgbClr val="010202"/>
                </a:solidFill>
                <a:latin typeface="Times New Roman"/>
                <a:cs typeface="Times New Roman"/>
              </a:rPr>
              <a:t>shows </a:t>
            </a:r>
            <a:r>
              <a:rPr dirty="0" sz="1000">
                <a:solidFill>
                  <a:srgbClr val="010202"/>
                </a:solidFill>
                <a:latin typeface="Times New Roman"/>
                <a:cs typeface="Times New Roman"/>
              </a:rPr>
              <a:t>that Debye’s  equation gives an excellent fit to the experimental data at lower temperatures. Fig. 6.3  </a:t>
            </a:r>
            <a:r>
              <a:rPr dirty="0" sz="1000" spc="-5">
                <a:solidFill>
                  <a:srgbClr val="010202"/>
                </a:solidFill>
                <a:latin typeface="Times New Roman"/>
                <a:cs typeface="Times New Roman"/>
              </a:rPr>
              <a:t>shows </a:t>
            </a:r>
            <a:r>
              <a:rPr dirty="0" sz="1000">
                <a:solidFill>
                  <a:srgbClr val="010202"/>
                </a:solidFill>
                <a:latin typeface="Times New Roman"/>
                <a:cs typeface="Times New Roman"/>
              </a:rPr>
              <a:t>the curve-fitting of Debye’s equation to the measured heat capacities of </a:t>
            </a:r>
            <a:r>
              <a:rPr dirty="0" sz="1000" spc="-5">
                <a:solidFill>
                  <a:srgbClr val="010202"/>
                </a:solidFill>
                <a:latin typeface="Times New Roman"/>
                <a:cs typeface="Times New Roman"/>
              </a:rPr>
              <a:t>Pb, Ag,  </a:t>
            </a:r>
            <a:r>
              <a:rPr dirty="0" sz="1000">
                <a:solidFill>
                  <a:srgbClr val="010202"/>
                </a:solidFill>
                <a:latin typeface="Times New Roman"/>
                <a:cs typeface="Times New Roman"/>
              </a:rPr>
              <a:t>Al, and diamond. The curves are nearly identical except for a horizontal displacement  </a:t>
            </a:r>
            <a:r>
              <a:rPr dirty="0" sz="1000" spc="-5">
                <a:solidFill>
                  <a:srgbClr val="010202"/>
                </a:solidFill>
                <a:latin typeface="Times New Roman"/>
                <a:cs typeface="Times New Roman"/>
              </a:rPr>
              <a:t>and the relative horizontal displacement is </a:t>
            </a:r>
            <a:r>
              <a:rPr dirty="0" sz="1000">
                <a:solidFill>
                  <a:srgbClr val="010202"/>
                </a:solidFill>
                <a:latin typeface="Times New Roman"/>
                <a:cs typeface="Times New Roman"/>
              </a:rPr>
              <a:t>a </a:t>
            </a:r>
            <a:r>
              <a:rPr dirty="0" sz="1000" spc="-5">
                <a:solidFill>
                  <a:srgbClr val="010202"/>
                </a:solidFill>
                <a:latin typeface="Times New Roman"/>
                <a:cs typeface="Times New Roman"/>
              </a:rPr>
              <a:t>measure of </a:t>
            </a:r>
            <a:r>
              <a:rPr dirty="0" sz="1000" spc="20">
                <a:solidFill>
                  <a:srgbClr val="010202"/>
                </a:solidFill>
                <a:latin typeface="Times New Roman"/>
                <a:cs typeface="Times New Roman"/>
              </a:rPr>
              <a:t>0</a:t>
            </a:r>
            <a:r>
              <a:rPr dirty="0" baseline="-33333" sz="1125" spc="30" i="1">
                <a:solidFill>
                  <a:srgbClr val="010202"/>
                </a:solidFill>
                <a:latin typeface="Times New Roman"/>
                <a:cs typeface="Times New Roman"/>
              </a:rPr>
              <a:t>D</a:t>
            </a:r>
            <a:r>
              <a:rPr dirty="0" sz="1000" spc="20" i="1">
                <a:solidFill>
                  <a:srgbClr val="010202"/>
                </a:solidFill>
                <a:latin typeface="Times New Roman"/>
                <a:cs typeface="Times New Roman"/>
              </a:rPr>
              <a:t>. </a:t>
            </a:r>
            <a:r>
              <a:rPr dirty="0" sz="1000">
                <a:solidFill>
                  <a:srgbClr val="010202"/>
                </a:solidFill>
                <a:latin typeface="Times New Roman"/>
                <a:cs typeface="Times New Roman"/>
              </a:rPr>
              <a:t>When plotted as </a:t>
            </a:r>
            <a:r>
              <a:rPr dirty="0" sz="1000" i="1">
                <a:solidFill>
                  <a:srgbClr val="010202"/>
                </a:solidFill>
                <a:latin typeface="Times New Roman"/>
                <a:cs typeface="Times New Roman"/>
              </a:rPr>
              <a:t>C</a:t>
            </a:r>
            <a:r>
              <a:rPr dirty="0" baseline="-33333" sz="1125" i="1">
                <a:solidFill>
                  <a:srgbClr val="010202"/>
                </a:solidFill>
                <a:latin typeface="Times New Roman"/>
                <a:cs typeface="Times New Roman"/>
              </a:rPr>
              <a:t>v </a:t>
            </a:r>
            <a:r>
              <a:rPr dirty="0" sz="1000" spc="-5">
                <a:solidFill>
                  <a:srgbClr val="010202"/>
                </a:solidFill>
                <a:latin typeface="Times New Roman"/>
                <a:cs typeface="Times New Roman"/>
              </a:rPr>
              <a:t>versus  </a:t>
            </a:r>
            <a:r>
              <a:rPr dirty="0" sz="1000">
                <a:solidFill>
                  <a:srgbClr val="010202"/>
                </a:solidFill>
                <a:latin typeface="Times New Roman"/>
                <a:cs typeface="Times New Roman"/>
              </a:rPr>
              <a:t>log </a:t>
            </a:r>
            <a:r>
              <a:rPr dirty="0" sz="1000" spc="5" i="1">
                <a:solidFill>
                  <a:srgbClr val="010202"/>
                </a:solidFill>
                <a:latin typeface="Times New Roman"/>
                <a:cs typeface="Times New Roman"/>
              </a:rPr>
              <a:t>T</a:t>
            </a:r>
            <a:r>
              <a:rPr dirty="0" sz="1000" spc="5">
                <a:solidFill>
                  <a:srgbClr val="010202"/>
                </a:solidFill>
                <a:latin typeface="Times New Roman"/>
                <a:cs typeface="Times New Roman"/>
              </a:rPr>
              <a:t>/0</a:t>
            </a:r>
            <a:r>
              <a:rPr dirty="0" baseline="-33333" sz="1125" spc="7" i="1">
                <a:solidFill>
                  <a:srgbClr val="010202"/>
                </a:solidFill>
                <a:latin typeface="Times New Roman"/>
                <a:cs typeface="Times New Roman"/>
              </a:rPr>
              <a:t>D</a:t>
            </a:r>
            <a:r>
              <a:rPr dirty="0" sz="1000" spc="5" i="1">
                <a:solidFill>
                  <a:srgbClr val="010202"/>
                </a:solidFill>
                <a:latin typeface="Times New Roman"/>
                <a:cs typeface="Times New Roman"/>
              </a:rPr>
              <a:t>, </a:t>
            </a:r>
            <a:r>
              <a:rPr dirty="0" sz="1000" spc="-5">
                <a:solidFill>
                  <a:srgbClr val="010202"/>
                </a:solidFill>
                <a:latin typeface="Times New Roman"/>
                <a:cs typeface="Times New Roman"/>
              </a:rPr>
              <a:t>all of the datum points in Fig. 6.3 fall on </a:t>
            </a:r>
            <a:r>
              <a:rPr dirty="0" sz="1000">
                <a:solidFill>
                  <a:srgbClr val="010202"/>
                </a:solidFill>
                <a:latin typeface="Times New Roman"/>
                <a:cs typeface="Times New Roman"/>
              </a:rPr>
              <a:t>a </a:t>
            </a:r>
            <a:r>
              <a:rPr dirty="0" sz="1000" spc="-5">
                <a:solidFill>
                  <a:srgbClr val="010202"/>
                </a:solidFill>
                <a:latin typeface="Times New Roman"/>
                <a:cs typeface="Times New Roman"/>
              </a:rPr>
              <a:t>single</a:t>
            </a:r>
            <a:r>
              <a:rPr dirty="0" sz="1000" spc="-20">
                <a:solidFill>
                  <a:srgbClr val="010202"/>
                </a:solidFill>
                <a:latin typeface="Times New Roman"/>
                <a:cs typeface="Times New Roman"/>
              </a:rPr>
              <a:t> </a:t>
            </a:r>
            <a:r>
              <a:rPr dirty="0" sz="1000" spc="-5">
                <a:solidFill>
                  <a:srgbClr val="010202"/>
                </a:solidFill>
                <a:latin typeface="Times New Roman"/>
                <a:cs typeface="Times New Roman"/>
              </a:rPr>
              <a:t>line.</a:t>
            </a:r>
            <a:endParaRPr sz="1000">
              <a:latin typeface="Times New Roman"/>
              <a:cs typeface="Times New Roman"/>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960271" y="403097"/>
            <a:ext cx="4081779" cy="177800"/>
          </a:xfrm>
          <a:prstGeom prst="rect">
            <a:avLst/>
          </a:prstGeom>
        </p:spPr>
        <p:txBody>
          <a:bodyPr wrap="square" lIns="0" tIns="12700" rIns="0" bIns="0" rtlCol="0" vert="horz">
            <a:spAutoFit/>
          </a:bodyPr>
          <a:lstStyle/>
          <a:p>
            <a:pPr marL="12700">
              <a:lnSpc>
                <a:spcPct val="100000"/>
              </a:lnSpc>
              <a:spcBef>
                <a:spcPts val="100"/>
              </a:spcBef>
            </a:pPr>
            <a:r>
              <a:rPr dirty="0" sz="1000" i="1">
                <a:solidFill>
                  <a:srgbClr val="231F20"/>
                </a:solidFill>
                <a:latin typeface="Times New Roman"/>
                <a:cs typeface="Times New Roman"/>
              </a:rPr>
              <a:t>Heat </a:t>
            </a:r>
            <a:r>
              <a:rPr dirty="0" sz="1000" spc="-10" i="1">
                <a:solidFill>
                  <a:srgbClr val="231F20"/>
                </a:solidFill>
                <a:latin typeface="Times New Roman"/>
                <a:cs typeface="Times New Roman"/>
              </a:rPr>
              <a:t>Capacity, Enthalpy, </a:t>
            </a:r>
            <a:r>
              <a:rPr dirty="0" sz="1000" spc="-15" i="1">
                <a:solidFill>
                  <a:srgbClr val="231F20"/>
                </a:solidFill>
                <a:latin typeface="Times New Roman"/>
                <a:cs typeface="Times New Roman"/>
              </a:rPr>
              <a:t>Entropy, </a:t>
            </a:r>
            <a:r>
              <a:rPr dirty="0" sz="1000" i="1">
                <a:solidFill>
                  <a:srgbClr val="231F20"/>
                </a:solidFill>
                <a:latin typeface="Times New Roman"/>
                <a:cs typeface="Times New Roman"/>
              </a:rPr>
              <a:t>and the </a:t>
            </a:r>
            <a:r>
              <a:rPr dirty="0" sz="1000" spc="-10" i="1">
                <a:solidFill>
                  <a:srgbClr val="231F20"/>
                </a:solidFill>
                <a:latin typeface="Times New Roman"/>
                <a:cs typeface="Times New Roman"/>
              </a:rPr>
              <a:t>Third </a:t>
            </a:r>
            <a:r>
              <a:rPr dirty="0" sz="1000" i="1">
                <a:solidFill>
                  <a:srgbClr val="231F20"/>
                </a:solidFill>
                <a:latin typeface="Times New Roman"/>
                <a:cs typeface="Times New Roman"/>
              </a:rPr>
              <a:t>Law of Thermodynamics</a:t>
            </a:r>
            <a:r>
              <a:rPr dirty="0" sz="1000" spc="5" i="1">
                <a:solidFill>
                  <a:srgbClr val="231F20"/>
                </a:solidFill>
                <a:latin typeface="Times New Roman"/>
                <a:cs typeface="Times New Roman"/>
              </a:rPr>
              <a:t> </a:t>
            </a:r>
            <a:r>
              <a:rPr dirty="0" sz="1000">
                <a:solidFill>
                  <a:srgbClr val="231F20"/>
                </a:solidFill>
                <a:latin typeface="Times New Roman"/>
                <a:cs typeface="Times New Roman"/>
              </a:rPr>
              <a:t>131</a:t>
            </a:r>
            <a:endParaRPr sz="1000">
              <a:latin typeface="Times New Roman"/>
              <a:cs typeface="Times New Roman"/>
            </a:endParaRPr>
          </a:p>
        </p:txBody>
      </p:sp>
      <p:sp>
        <p:nvSpPr>
          <p:cNvPr id="3" name="object 3"/>
          <p:cNvSpPr/>
          <p:nvPr/>
        </p:nvSpPr>
        <p:spPr>
          <a:xfrm>
            <a:off x="1042987" y="713105"/>
            <a:ext cx="3400425" cy="2200275"/>
          </a:xfrm>
          <a:prstGeom prst="rect">
            <a:avLst/>
          </a:prstGeom>
          <a:blipFill>
            <a:blip r:embed="rId2" cstate="print"/>
            <a:stretch>
              <a:fillRect/>
            </a:stretch>
          </a:blipFill>
        </p:spPr>
        <p:txBody>
          <a:bodyPr wrap="square" lIns="0" tIns="0" rIns="0" bIns="0" rtlCol="0"/>
          <a:lstStyle/>
          <a:p/>
        </p:txBody>
      </p:sp>
      <p:sp>
        <p:nvSpPr>
          <p:cNvPr id="4" name="object 4"/>
          <p:cNvSpPr/>
          <p:nvPr/>
        </p:nvSpPr>
        <p:spPr>
          <a:xfrm>
            <a:off x="1346314" y="4334598"/>
            <a:ext cx="2257425" cy="352425"/>
          </a:xfrm>
          <a:prstGeom prst="rect">
            <a:avLst/>
          </a:prstGeom>
          <a:blipFill>
            <a:blip r:embed="rId3" cstate="print"/>
            <a:stretch>
              <a:fillRect/>
            </a:stretch>
          </a:blipFill>
        </p:spPr>
        <p:txBody>
          <a:bodyPr wrap="square" lIns="0" tIns="0" rIns="0" bIns="0" rtlCol="0"/>
          <a:lstStyle/>
          <a:p/>
        </p:txBody>
      </p:sp>
      <p:sp>
        <p:nvSpPr>
          <p:cNvPr id="5" name="object 5"/>
          <p:cNvSpPr txBox="1"/>
          <p:nvPr/>
        </p:nvSpPr>
        <p:spPr>
          <a:xfrm>
            <a:off x="406336" y="4452073"/>
            <a:ext cx="4676140" cy="1974850"/>
          </a:xfrm>
          <a:prstGeom prst="rect">
            <a:avLst/>
          </a:prstGeom>
        </p:spPr>
        <p:txBody>
          <a:bodyPr wrap="square" lIns="0" tIns="12700" rIns="0" bIns="0" rtlCol="0" vert="horz">
            <a:spAutoFit/>
          </a:bodyPr>
          <a:lstStyle/>
          <a:p>
            <a:pPr algn="r" marR="148590">
              <a:lnSpc>
                <a:spcPct val="100000"/>
              </a:lnSpc>
              <a:spcBef>
                <a:spcPts val="100"/>
              </a:spcBef>
            </a:pPr>
            <a:r>
              <a:rPr dirty="0" sz="1000">
                <a:solidFill>
                  <a:srgbClr val="010202"/>
                </a:solidFill>
                <a:latin typeface="Times New Roman"/>
                <a:cs typeface="Times New Roman"/>
              </a:rPr>
              <a:t>(6.7)</a:t>
            </a:r>
            <a:endParaRPr sz="1000">
              <a:latin typeface="Times New Roman"/>
              <a:cs typeface="Times New Roman"/>
            </a:endParaRPr>
          </a:p>
          <a:p>
            <a:pPr>
              <a:lnSpc>
                <a:spcPct val="100000"/>
              </a:lnSpc>
            </a:pPr>
            <a:endParaRPr sz="1100">
              <a:latin typeface="Times New Roman"/>
              <a:cs typeface="Times New Roman"/>
            </a:endParaRPr>
          </a:p>
          <a:p>
            <a:pPr>
              <a:lnSpc>
                <a:spcPct val="100000"/>
              </a:lnSpc>
              <a:spcBef>
                <a:spcPts val="40"/>
              </a:spcBef>
            </a:pPr>
            <a:endParaRPr sz="1450">
              <a:latin typeface="Times New Roman"/>
              <a:cs typeface="Times New Roman"/>
            </a:endParaRPr>
          </a:p>
          <a:p>
            <a:pPr algn="just" marL="50800">
              <a:lnSpc>
                <a:spcPct val="100000"/>
              </a:lnSpc>
            </a:pPr>
            <a:r>
              <a:rPr dirty="0" sz="1000">
                <a:solidFill>
                  <a:srgbClr val="010202"/>
                </a:solidFill>
                <a:latin typeface="Times New Roman"/>
                <a:cs typeface="Times New Roman"/>
              </a:rPr>
              <a:t>which is called the Debye </a:t>
            </a:r>
            <a:r>
              <a:rPr dirty="0" sz="1000" spc="-5" i="1">
                <a:solidFill>
                  <a:srgbClr val="010202"/>
                </a:solidFill>
                <a:latin typeface="Times New Roman"/>
                <a:cs typeface="Times New Roman"/>
              </a:rPr>
              <a:t>T</a:t>
            </a:r>
            <a:r>
              <a:rPr dirty="0" baseline="33333" sz="1125" spc="-7">
                <a:solidFill>
                  <a:srgbClr val="010202"/>
                </a:solidFill>
                <a:latin typeface="Times New Roman"/>
                <a:cs typeface="Times New Roman"/>
              </a:rPr>
              <a:t>3 </a:t>
            </a:r>
            <a:r>
              <a:rPr dirty="0" sz="1000" spc="-5">
                <a:solidFill>
                  <a:srgbClr val="010202"/>
                </a:solidFill>
                <a:latin typeface="Times New Roman"/>
                <a:cs typeface="Times New Roman"/>
              </a:rPr>
              <a:t>law for low-temperature heat</a:t>
            </a:r>
            <a:r>
              <a:rPr dirty="0" sz="1000" spc="-145">
                <a:solidFill>
                  <a:srgbClr val="010202"/>
                </a:solidFill>
                <a:latin typeface="Times New Roman"/>
                <a:cs typeface="Times New Roman"/>
              </a:rPr>
              <a:t> </a:t>
            </a:r>
            <a:r>
              <a:rPr dirty="0" sz="1000" spc="-5">
                <a:solidFill>
                  <a:srgbClr val="010202"/>
                </a:solidFill>
                <a:latin typeface="Times New Roman"/>
                <a:cs typeface="Times New Roman"/>
              </a:rPr>
              <a:t>capacities.</a:t>
            </a:r>
            <a:endParaRPr sz="1000">
              <a:latin typeface="Times New Roman"/>
              <a:cs typeface="Times New Roman"/>
            </a:endParaRPr>
          </a:p>
          <a:p>
            <a:pPr algn="just" marL="50800" marR="43815" indent="127000">
              <a:lnSpc>
                <a:spcPct val="100000"/>
              </a:lnSpc>
            </a:pPr>
            <a:r>
              <a:rPr dirty="0" sz="1000" spc="-10">
                <a:solidFill>
                  <a:srgbClr val="010202"/>
                </a:solidFill>
                <a:latin typeface="Times New Roman"/>
                <a:cs typeface="Times New Roman"/>
              </a:rPr>
              <a:t>Debye’s </a:t>
            </a:r>
            <a:r>
              <a:rPr dirty="0" sz="1000">
                <a:solidFill>
                  <a:srgbClr val="010202"/>
                </a:solidFill>
                <a:latin typeface="Times New Roman"/>
                <a:cs typeface="Times New Roman"/>
              </a:rPr>
              <a:t>theory does not consider the contribution made to the heat capacity by the  uptake</a:t>
            </a:r>
            <a:r>
              <a:rPr dirty="0" sz="1000" spc="100">
                <a:solidFill>
                  <a:srgbClr val="010202"/>
                </a:solidFill>
                <a:latin typeface="Times New Roman"/>
                <a:cs typeface="Times New Roman"/>
              </a:rPr>
              <a:t> </a:t>
            </a:r>
            <a:r>
              <a:rPr dirty="0" sz="1000">
                <a:solidFill>
                  <a:srgbClr val="010202"/>
                </a:solidFill>
                <a:latin typeface="Times New Roman"/>
                <a:cs typeface="Times New Roman"/>
              </a:rPr>
              <a:t>of</a:t>
            </a:r>
            <a:r>
              <a:rPr dirty="0" sz="1000" spc="100">
                <a:solidFill>
                  <a:srgbClr val="010202"/>
                </a:solidFill>
                <a:latin typeface="Times New Roman"/>
                <a:cs typeface="Times New Roman"/>
              </a:rPr>
              <a:t> </a:t>
            </a:r>
            <a:r>
              <a:rPr dirty="0" sz="1000" spc="-5">
                <a:solidFill>
                  <a:srgbClr val="010202"/>
                </a:solidFill>
                <a:latin typeface="Times New Roman"/>
                <a:cs typeface="Times New Roman"/>
              </a:rPr>
              <a:t>energy</a:t>
            </a:r>
            <a:r>
              <a:rPr dirty="0" sz="1000" spc="105">
                <a:solidFill>
                  <a:srgbClr val="010202"/>
                </a:solidFill>
                <a:latin typeface="Times New Roman"/>
                <a:cs typeface="Times New Roman"/>
              </a:rPr>
              <a:t> </a:t>
            </a:r>
            <a:r>
              <a:rPr dirty="0" sz="1000">
                <a:solidFill>
                  <a:srgbClr val="010202"/>
                </a:solidFill>
                <a:latin typeface="Times New Roman"/>
                <a:cs typeface="Times New Roman"/>
              </a:rPr>
              <a:t>by</a:t>
            </a:r>
            <a:r>
              <a:rPr dirty="0" sz="1000" spc="105">
                <a:solidFill>
                  <a:srgbClr val="010202"/>
                </a:solidFill>
                <a:latin typeface="Times New Roman"/>
                <a:cs typeface="Times New Roman"/>
              </a:rPr>
              <a:t> </a:t>
            </a:r>
            <a:r>
              <a:rPr dirty="0" sz="1000">
                <a:solidFill>
                  <a:srgbClr val="010202"/>
                </a:solidFill>
                <a:latin typeface="Times New Roman"/>
                <a:cs typeface="Times New Roman"/>
              </a:rPr>
              <a:t>electrons,</a:t>
            </a:r>
            <a:r>
              <a:rPr dirty="0" sz="1000" spc="110">
                <a:solidFill>
                  <a:srgbClr val="010202"/>
                </a:solidFill>
                <a:latin typeface="Times New Roman"/>
                <a:cs typeface="Times New Roman"/>
              </a:rPr>
              <a:t> </a:t>
            </a:r>
            <a:r>
              <a:rPr dirty="0" sz="1000">
                <a:solidFill>
                  <a:srgbClr val="010202"/>
                </a:solidFill>
                <a:latin typeface="Times New Roman"/>
                <a:cs typeface="Times New Roman"/>
              </a:rPr>
              <a:t>and,</a:t>
            </a:r>
            <a:r>
              <a:rPr dirty="0" sz="1000" spc="105">
                <a:solidFill>
                  <a:srgbClr val="010202"/>
                </a:solidFill>
                <a:latin typeface="Times New Roman"/>
                <a:cs typeface="Times New Roman"/>
              </a:rPr>
              <a:t> </a:t>
            </a:r>
            <a:r>
              <a:rPr dirty="0" sz="1000">
                <a:solidFill>
                  <a:srgbClr val="010202"/>
                </a:solidFill>
                <a:latin typeface="Times New Roman"/>
                <a:cs typeface="Times New Roman"/>
              </a:rPr>
              <a:t>since</a:t>
            </a:r>
            <a:r>
              <a:rPr dirty="0" sz="1000" spc="95">
                <a:solidFill>
                  <a:srgbClr val="010202"/>
                </a:solidFill>
                <a:latin typeface="Times New Roman"/>
                <a:cs typeface="Times New Roman"/>
              </a:rPr>
              <a:t> </a:t>
            </a:r>
            <a:r>
              <a:rPr dirty="0" sz="1000" spc="-5" i="1">
                <a:solidFill>
                  <a:srgbClr val="010202"/>
                </a:solidFill>
                <a:latin typeface="Times New Roman"/>
                <a:cs typeface="Times New Roman"/>
              </a:rPr>
              <a:t>C</a:t>
            </a:r>
            <a:r>
              <a:rPr dirty="0" baseline="-33333" sz="1125" spc="-7" i="1">
                <a:solidFill>
                  <a:srgbClr val="010202"/>
                </a:solidFill>
                <a:latin typeface="Times New Roman"/>
                <a:cs typeface="Times New Roman"/>
              </a:rPr>
              <a:t>v</a:t>
            </a:r>
            <a:r>
              <a:rPr dirty="0" sz="1000" spc="-5">
                <a:solidFill>
                  <a:srgbClr val="010202"/>
                </a:solidFill>
                <a:latin typeface="Times New Roman"/>
                <a:cs typeface="Times New Roman"/>
              </a:rPr>
              <a:t>=(6</a:t>
            </a:r>
            <a:r>
              <a:rPr dirty="0" sz="1000" spc="-5" i="1">
                <a:solidFill>
                  <a:srgbClr val="010202"/>
                </a:solidFill>
                <a:latin typeface="Times New Roman"/>
                <a:cs typeface="Times New Roman"/>
              </a:rPr>
              <a:t>U</a:t>
            </a:r>
            <a:r>
              <a:rPr dirty="0" sz="1000" spc="-5">
                <a:solidFill>
                  <a:srgbClr val="010202"/>
                </a:solidFill>
                <a:latin typeface="Times New Roman"/>
                <a:cs typeface="Times New Roman"/>
              </a:rPr>
              <a:t>/6</a:t>
            </a:r>
            <a:r>
              <a:rPr dirty="0" sz="1000" spc="-5" i="1">
                <a:solidFill>
                  <a:srgbClr val="010202"/>
                </a:solidFill>
                <a:latin typeface="Times New Roman"/>
                <a:cs typeface="Times New Roman"/>
              </a:rPr>
              <a:t>T</a:t>
            </a:r>
            <a:r>
              <a:rPr dirty="0" sz="1000" spc="-5">
                <a:solidFill>
                  <a:srgbClr val="010202"/>
                </a:solidFill>
                <a:latin typeface="Times New Roman"/>
                <a:cs typeface="Times New Roman"/>
              </a:rPr>
              <a:t>)</a:t>
            </a:r>
            <a:r>
              <a:rPr dirty="0" baseline="-33333" sz="1125" spc="-7" i="1">
                <a:solidFill>
                  <a:srgbClr val="010202"/>
                </a:solidFill>
                <a:latin typeface="Times New Roman"/>
                <a:cs typeface="Times New Roman"/>
              </a:rPr>
              <a:t>v</a:t>
            </a:r>
            <a:r>
              <a:rPr dirty="0" sz="1000" spc="-5">
                <a:solidFill>
                  <a:srgbClr val="010202"/>
                </a:solidFill>
                <a:latin typeface="Times New Roman"/>
                <a:cs typeface="Times New Roman"/>
              </a:rPr>
              <a:t>,</a:t>
            </a:r>
            <a:r>
              <a:rPr dirty="0" sz="1000" spc="105">
                <a:solidFill>
                  <a:srgbClr val="010202"/>
                </a:solidFill>
                <a:latin typeface="Times New Roman"/>
                <a:cs typeface="Times New Roman"/>
              </a:rPr>
              <a:t> </a:t>
            </a:r>
            <a:r>
              <a:rPr dirty="0" sz="1000">
                <a:solidFill>
                  <a:srgbClr val="010202"/>
                </a:solidFill>
                <a:latin typeface="Times New Roman"/>
                <a:cs typeface="Times New Roman"/>
              </a:rPr>
              <a:t>it</a:t>
            </a:r>
            <a:r>
              <a:rPr dirty="0" sz="1000" spc="105">
                <a:solidFill>
                  <a:srgbClr val="010202"/>
                </a:solidFill>
                <a:latin typeface="Times New Roman"/>
                <a:cs typeface="Times New Roman"/>
              </a:rPr>
              <a:t> </a:t>
            </a:r>
            <a:r>
              <a:rPr dirty="0" sz="1000">
                <a:solidFill>
                  <a:srgbClr val="010202"/>
                </a:solidFill>
                <a:latin typeface="Times New Roman"/>
                <a:cs typeface="Times New Roman"/>
              </a:rPr>
              <a:t>follows</a:t>
            </a:r>
            <a:r>
              <a:rPr dirty="0" sz="1000" spc="105">
                <a:solidFill>
                  <a:srgbClr val="010202"/>
                </a:solidFill>
                <a:latin typeface="Times New Roman"/>
                <a:cs typeface="Times New Roman"/>
              </a:rPr>
              <a:t> </a:t>
            </a:r>
            <a:r>
              <a:rPr dirty="0" sz="1000">
                <a:solidFill>
                  <a:srgbClr val="010202"/>
                </a:solidFill>
                <a:latin typeface="Times New Roman"/>
                <a:cs typeface="Times New Roman"/>
              </a:rPr>
              <a:t>that</a:t>
            </a:r>
            <a:r>
              <a:rPr dirty="0" sz="1000" spc="100">
                <a:solidFill>
                  <a:srgbClr val="010202"/>
                </a:solidFill>
                <a:latin typeface="Times New Roman"/>
                <a:cs typeface="Times New Roman"/>
              </a:rPr>
              <a:t> </a:t>
            </a:r>
            <a:r>
              <a:rPr dirty="0" sz="1000">
                <a:solidFill>
                  <a:srgbClr val="010202"/>
                </a:solidFill>
                <a:latin typeface="Times New Roman"/>
                <a:cs typeface="Times New Roman"/>
              </a:rPr>
              <a:t>a</a:t>
            </a:r>
            <a:r>
              <a:rPr dirty="0" sz="1000" spc="105">
                <a:solidFill>
                  <a:srgbClr val="010202"/>
                </a:solidFill>
                <a:latin typeface="Times New Roman"/>
                <a:cs typeface="Times New Roman"/>
              </a:rPr>
              <a:t> </a:t>
            </a:r>
            <a:r>
              <a:rPr dirty="0" sz="1000">
                <a:solidFill>
                  <a:srgbClr val="010202"/>
                </a:solidFill>
                <a:latin typeface="Times New Roman"/>
                <a:cs typeface="Times New Roman"/>
              </a:rPr>
              <a:t>contribution</a:t>
            </a:r>
            <a:r>
              <a:rPr dirty="0" sz="1000" spc="110">
                <a:solidFill>
                  <a:srgbClr val="010202"/>
                </a:solidFill>
                <a:latin typeface="Times New Roman"/>
                <a:cs typeface="Times New Roman"/>
              </a:rPr>
              <a:t> </a:t>
            </a:r>
            <a:r>
              <a:rPr dirty="0" sz="1000">
                <a:solidFill>
                  <a:srgbClr val="010202"/>
                </a:solidFill>
                <a:latin typeface="Times New Roman"/>
                <a:cs typeface="Times New Roman"/>
              </a:rPr>
              <a:t>to</a:t>
            </a:r>
            <a:endParaRPr sz="1000">
              <a:latin typeface="Times New Roman"/>
              <a:cs typeface="Times New Roman"/>
            </a:endParaRPr>
          </a:p>
          <a:p>
            <a:pPr algn="just" marL="50800" marR="43180">
              <a:lnSpc>
                <a:spcPct val="100000"/>
              </a:lnSpc>
              <a:spcBef>
                <a:spcPts val="370"/>
              </a:spcBef>
            </a:pPr>
            <a:r>
              <a:rPr dirty="0" sz="1000">
                <a:solidFill>
                  <a:srgbClr val="010202"/>
                </a:solidFill>
                <a:latin typeface="Times New Roman"/>
                <a:cs typeface="Times New Roman"/>
              </a:rPr>
              <a:t>the heat capacity will be made in any range of temperature in which the </a:t>
            </a:r>
            <a:r>
              <a:rPr dirty="0" sz="1000" spc="-5">
                <a:solidFill>
                  <a:srgbClr val="010202"/>
                </a:solidFill>
                <a:latin typeface="Times New Roman"/>
                <a:cs typeface="Times New Roman"/>
              </a:rPr>
              <a:t>energy </a:t>
            </a:r>
            <a:r>
              <a:rPr dirty="0" sz="1000">
                <a:solidFill>
                  <a:srgbClr val="010202"/>
                </a:solidFill>
                <a:latin typeface="Times New Roman"/>
                <a:cs typeface="Times New Roman"/>
              </a:rPr>
              <a:t>of the  </a:t>
            </a:r>
            <a:r>
              <a:rPr dirty="0" sz="1000" spc="-5">
                <a:solidFill>
                  <a:srgbClr val="010202"/>
                </a:solidFill>
                <a:latin typeface="Times New Roman"/>
                <a:cs typeface="Times New Roman"/>
              </a:rPr>
              <a:t>electrons changes with temperature. The electron gas theory of metals predicts that the  electronic contribution to the heat capacity is proportional to the absolute temperature,  </a:t>
            </a:r>
            <a:r>
              <a:rPr dirty="0" sz="1000">
                <a:solidFill>
                  <a:srgbClr val="010202"/>
                </a:solidFill>
                <a:latin typeface="Times New Roman"/>
                <a:cs typeface="Times New Roman"/>
              </a:rPr>
              <a:t>and thus the electronic contribution becomes </a:t>
            </a:r>
            <a:r>
              <a:rPr dirty="0" sz="1000" spc="-5">
                <a:solidFill>
                  <a:srgbClr val="010202"/>
                </a:solidFill>
                <a:latin typeface="Times New Roman"/>
                <a:cs typeface="Times New Roman"/>
              </a:rPr>
              <a:t>large </a:t>
            </a:r>
            <a:r>
              <a:rPr dirty="0" sz="1000">
                <a:solidFill>
                  <a:srgbClr val="010202"/>
                </a:solidFill>
                <a:latin typeface="Times New Roman"/>
                <a:cs typeface="Times New Roman"/>
              </a:rPr>
              <a:t>in absolute value at </a:t>
            </a:r>
            <a:r>
              <a:rPr dirty="0" sz="1000" spc="-5">
                <a:solidFill>
                  <a:srgbClr val="010202"/>
                </a:solidFill>
                <a:latin typeface="Times New Roman"/>
                <a:cs typeface="Times New Roman"/>
              </a:rPr>
              <a:t>elevated  temperatures. Thus, at high temperatures, where the lattice contribution approaches the  Dulong and Petit value, the molar heat capacity should vary with temperature</a:t>
            </a:r>
            <a:r>
              <a:rPr dirty="0" sz="1000" spc="-20">
                <a:solidFill>
                  <a:srgbClr val="010202"/>
                </a:solidFill>
                <a:latin typeface="Times New Roman"/>
                <a:cs typeface="Times New Roman"/>
              </a:rPr>
              <a:t> </a:t>
            </a:r>
            <a:r>
              <a:rPr dirty="0" sz="1000" spc="-5">
                <a:solidFill>
                  <a:srgbClr val="010202"/>
                </a:solidFill>
                <a:latin typeface="Times New Roman"/>
                <a:cs typeface="Times New Roman"/>
              </a:rPr>
              <a:t>as</a:t>
            </a:r>
            <a:endParaRPr sz="1000">
              <a:latin typeface="Times New Roman"/>
              <a:cs typeface="Times New Roman"/>
            </a:endParaRPr>
          </a:p>
        </p:txBody>
      </p:sp>
      <p:sp>
        <p:nvSpPr>
          <p:cNvPr id="6" name="object 6"/>
          <p:cNvSpPr/>
          <p:nvPr/>
        </p:nvSpPr>
        <p:spPr>
          <a:xfrm>
            <a:off x="1751114" y="6651853"/>
            <a:ext cx="1466850" cy="123825"/>
          </a:xfrm>
          <a:prstGeom prst="rect">
            <a:avLst/>
          </a:prstGeom>
          <a:blipFill>
            <a:blip r:embed="rId4" cstate="print"/>
            <a:stretch>
              <a:fillRect/>
            </a:stretch>
          </a:blipFill>
        </p:spPr>
        <p:txBody>
          <a:bodyPr wrap="square" lIns="0" tIns="0" rIns="0" bIns="0" rtlCol="0"/>
          <a:lstStyle/>
          <a:p/>
        </p:txBody>
      </p:sp>
      <p:sp>
        <p:nvSpPr>
          <p:cNvPr id="7" name="object 7"/>
          <p:cNvSpPr txBox="1"/>
          <p:nvPr/>
        </p:nvSpPr>
        <p:spPr>
          <a:xfrm>
            <a:off x="444500" y="6960553"/>
            <a:ext cx="4599940" cy="816610"/>
          </a:xfrm>
          <a:prstGeom prst="rect">
            <a:avLst/>
          </a:prstGeom>
        </p:spPr>
        <p:txBody>
          <a:bodyPr wrap="square" lIns="0" tIns="12700" rIns="0" bIns="0" rtlCol="0" vert="horz">
            <a:spAutoFit/>
          </a:bodyPr>
          <a:lstStyle/>
          <a:p>
            <a:pPr algn="just" marL="12700" marR="5080">
              <a:lnSpc>
                <a:spcPct val="100000"/>
              </a:lnSpc>
              <a:spcBef>
                <a:spcPts val="100"/>
              </a:spcBef>
            </a:pPr>
            <a:r>
              <a:rPr dirty="0" sz="1000">
                <a:solidFill>
                  <a:srgbClr val="010202"/>
                </a:solidFill>
                <a:latin typeface="Times New Roman"/>
                <a:cs typeface="Times New Roman"/>
              </a:rPr>
              <a:t>in which </a:t>
            </a:r>
            <a:r>
              <a:rPr dirty="0" sz="1000" spc="-5" i="1">
                <a:solidFill>
                  <a:srgbClr val="010202"/>
                </a:solidFill>
                <a:latin typeface="Times New Roman"/>
                <a:cs typeface="Times New Roman"/>
              </a:rPr>
              <a:t>bT </a:t>
            </a:r>
            <a:r>
              <a:rPr dirty="0" sz="1000">
                <a:solidFill>
                  <a:srgbClr val="010202"/>
                </a:solidFill>
                <a:latin typeface="Times New Roman"/>
                <a:cs typeface="Times New Roman"/>
              </a:rPr>
              <a:t>is the electronic contribution. Theoretical calculation of the value of the  </a:t>
            </a:r>
            <a:r>
              <a:rPr dirty="0" sz="1000" spc="-5">
                <a:solidFill>
                  <a:srgbClr val="010202"/>
                </a:solidFill>
                <a:latin typeface="Times New Roman"/>
                <a:cs typeface="Times New Roman"/>
              </a:rPr>
              <a:t>coefficient </a:t>
            </a:r>
            <a:r>
              <a:rPr dirty="0" sz="1000" i="1">
                <a:solidFill>
                  <a:srgbClr val="010202"/>
                </a:solidFill>
                <a:latin typeface="Times New Roman"/>
                <a:cs typeface="Times New Roman"/>
              </a:rPr>
              <a:t>b </a:t>
            </a:r>
            <a:r>
              <a:rPr dirty="0" sz="1000">
                <a:solidFill>
                  <a:srgbClr val="010202"/>
                </a:solidFill>
                <a:latin typeface="Times New Roman"/>
                <a:cs typeface="Times New Roman"/>
              </a:rPr>
              <a:t>is made </a:t>
            </a:r>
            <a:r>
              <a:rPr dirty="0" sz="1000" spc="-5">
                <a:solidFill>
                  <a:srgbClr val="010202"/>
                </a:solidFill>
                <a:latin typeface="Times New Roman"/>
                <a:cs typeface="Times New Roman"/>
              </a:rPr>
              <a:t>difficult </a:t>
            </a:r>
            <a:r>
              <a:rPr dirty="0" sz="1000">
                <a:solidFill>
                  <a:srgbClr val="010202"/>
                </a:solidFill>
                <a:latin typeface="Times New Roman"/>
                <a:cs typeface="Times New Roman"/>
              </a:rPr>
              <a:t>by a lack of knowledge of the number of electrons per </a:t>
            </a:r>
            <a:r>
              <a:rPr dirty="0" sz="1000" spc="-10">
                <a:solidFill>
                  <a:srgbClr val="010202"/>
                </a:solidFill>
                <a:latin typeface="Times New Roman"/>
                <a:cs typeface="Times New Roman"/>
              </a:rPr>
              <a:t>atom  </a:t>
            </a:r>
            <a:r>
              <a:rPr dirty="0" sz="1000">
                <a:solidFill>
                  <a:srgbClr val="010202"/>
                </a:solidFill>
                <a:latin typeface="Times New Roman"/>
                <a:cs typeface="Times New Roman"/>
              </a:rPr>
              <a:t>present in the electron gas. Also, the theoretical approach to heat capacities does </a:t>
            </a:r>
            <a:r>
              <a:rPr dirty="0" sz="1000" spc="-5">
                <a:solidFill>
                  <a:srgbClr val="010202"/>
                </a:solidFill>
                <a:latin typeface="Times New Roman"/>
                <a:cs typeface="Times New Roman"/>
              </a:rPr>
              <a:t>not  consider</a:t>
            </a:r>
            <a:r>
              <a:rPr dirty="0" sz="1000" spc="60">
                <a:solidFill>
                  <a:srgbClr val="010202"/>
                </a:solidFill>
                <a:latin typeface="Times New Roman"/>
                <a:cs typeface="Times New Roman"/>
              </a:rPr>
              <a:t> </a:t>
            </a:r>
            <a:r>
              <a:rPr dirty="0" sz="1000" spc="-5">
                <a:solidFill>
                  <a:srgbClr val="010202"/>
                </a:solidFill>
                <a:latin typeface="Times New Roman"/>
                <a:cs typeface="Times New Roman"/>
              </a:rPr>
              <a:t>the</a:t>
            </a:r>
            <a:r>
              <a:rPr dirty="0" sz="1000" spc="60">
                <a:solidFill>
                  <a:srgbClr val="010202"/>
                </a:solidFill>
                <a:latin typeface="Times New Roman"/>
                <a:cs typeface="Times New Roman"/>
              </a:rPr>
              <a:t> </a:t>
            </a:r>
            <a:r>
              <a:rPr dirty="0" sz="1000" spc="-5">
                <a:solidFill>
                  <a:srgbClr val="010202"/>
                </a:solidFill>
                <a:latin typeface="Times New Roman"/>
                <a:cs typeface="Times New Roman"/>
              </a:rPr>
              <a:t>contribution</a:t>
            </a:r>
            <a:r>
              <a:rPr dirty="0" sz="1000" spc="60">
                <a:solidFill>
                  <a:srgbClr val="010202"/>
                </a:solidFill>
                <a:latin typeface="Times New Roman"/>
                <a:cs typeface="Times New Roman"/>
              </a:rPr>
              <a:t> </a:t>
            </a:r>
            <a:r>
              <a:rPr dirty="0" sz="1000" spc="-5">
                <a:solidFill>
                  <a:srgbClr val="010202"/>
                </a:solidFill>
                <a:latin typeface="Times New Roman"/>
                <a:cs typeface="Times New Roman"/>
              </a:rPr>
              <a:t>made</a:t>
            </a:r>
            <a:r>
              <a:rPr dirty="0" sz="1000" spc="60">
                <a:solidFill>
                  <a:srgbClr val="010202"/>
                </a:solidFill>
                <a:latin typeface="Times New Roman"/>
                <a:cs typeface="Times New Roman"/>
              </a:rPr>
              <a:t> </a:t>
            </a:r>
            <a:r>
              <a:rPr dirty="0" sz="1000" spc="-5">
                <a:solidFill>
                  <a:srgbClr val="010202"/>
                </a:solidFill>
                <a:latin typeface="Times New Roman"/>
                <a:cs typeface="Times New Roman"/>
              </a:rPr>
              <a:t>by</a:t>
            </a:r>
            <a:r>
              <a:rPr dirty="0" sz="1000" spc="65">
                <a:solidFill>
                  <a:srgbClr val="010202"/>
                </a:solidFill>
                <a:latin typeface="Times New Roman"/>
                <a:cs typeface="Times New Roman"/>
              </a:rPr>
              <a:t> </a:t>
            </a:r>
            <a:r>
              <a:rPr dirty="0" sz="1000" spc="-5">
                <a:solidFill>
                  <a:srgbClr val="010202"/>
                </a:solidFill>
                <a:latin typeface="Times New Roman"/>
                <a:cs typeface="Times New Roman"/>
              </a:rPr>
              <a:t>the</a:t>
            </a:r>
            <a:r>
              <a:rPr dirty="0" sz="1000" spc="60">
                <a:solidFill>
                  <a:srgbClr val="010202"/>
                </a:solidFill>
                <a:latin typeface="Times New Roman"/>
                <a:cs typeface="Times New Roman"/>
              </a:rPr>
              <a:t> </a:t>
            </a:r>
            <a:r>
              <a:rPr dirty="0" sz="1000" spc="-5">
                <a:solidFill>
                  <a:srgbClr val="010202"/>
                </a:solidFill>
                <a:latin typeface="Times New Roman"/>
                <a:cs typeface="Times New Roman"/>
              </a:rPr>
              <a:t>anharmonicity</a:t>
            </a:r>
            <a:r>
              <a:rPr dirty="0" sz="1000" spc="65">
                <a:solidFill>
                  <a:srgbClr val="010202"/>
                </a:solidFill>
                <a:latin typeface="Times New Roman"/>
                <a:cs typeface="Times New Roman"/>
              </a:rPr>
              <a:t> </a:t>
            </a:r>
            <a:r>
              <a:rPr dirty="0" sz="1000" spc="-5">
                <a:solidFill>
                  <a:srgbClr val="010202"/>
                </a:solidFill>
                <a:latin typeface="Times New Roman"/>
                <a:cs typeface="Times New Roman"/>
              </a:rPr>
              <a:t>of</a:t>
            </a:r>
            <a:r>
              <a:rPr dirty="0" sz="1000" spc="60">
                <a:solidFill>
                  <a:srgbClr val="010202"/>
                </a:solidFill>
                <a:latin typeface="Times New Roman"/>
                <a:cs typeface="Times New Roman"/>
              </a:rPr>
              <a:t> </a:t>
            </a:r>
            <a:r>
              <a:rPr dirty="0" sz="1000" spc="-5">
                <a:solidFill>
                  <a:srgbClr val="010202"/>
                </a:solidFill>
                <a:latin typeface="Times New Roman"/>
                <a:cs typeface="Times New Roman"/>
              </a:rPr>
              <a:t>the</a:t>
            </a:r>
            <a:r>
              <a:rPr dirty="0" sz="1000" spc="65">
                <a:solidFill>
                  <a:srgbClr val="010202"/>
                </a:solidFill>
                <a:latin typeface="Times New Roman"/>
                <a:cs typeface="Times New Roman"/>
              </a:rPr>
              <a:t> </a:t>
            </a:r>
            <a:r>
              <a:rPr dirty="0" sz="1000" spc="-5">
                <a:solidFill>
                  <a:srgbClr val="010202"/>
                </a:solidFill>
                <a:latin typeface="Times New Roman"/>
                <a:cs typeface="Times New Roman"/>
              </a:rPr>
              <a:t>lattice</a:t>
            </a:r>
            <a:r>
              <a:rPr dirty="0" sz="1000" spc="60">
                <a:solidFill>
                  <a:srgbClr val="010202"/>
                </a:solidFill>
                <a:latin typeface="Times New Roman"/>
                <a:cs typeface="Times New Roman"/>
              </a:rPr>
              <a:t> </a:t>
            </a:r>
            <a:r>
              <a:rPr dirty="0" sz="1000" spc="-5">
                <a:solidFill>
                  <a:srgbClr val="010202"/>
                </a:solidFill>
                <a:latin typeface="Times New Roman"/>
                <a:cs typeface="Times New Roman"/>
              </a:rPr>
              <a:t>vibrations</a:t>
            </a:r>
            <a:r>
              <a:rPr dirty="0" sz="1000" spc="65">
                <a:solidFill>
                  <a:srgbClr val="010202"/>
                </a:solidFill>
                <a:latin typeface="Times New Roman"/>
                <a:cs typeface="Times New Roman"/>
              </a:rPr>
              <a:t> </a:t>
            </a:r>
            <a:r>
              <a:rPr dirty="0" sz="1000" spc="-5">
                <a:solidFill>
                  <a:srgbClr val="010202"/>
                </a:solidFill>
                <a:latin typeface="Times New Roman"/>
                <a:cs typeface="Times New Roman"/>
              </a:rPr>
              <a:t>at</a:t>
            </a:r>
            <a:r>
              <a:rPr dirty="0" sz="1000" spc="60">
                <a:solidFill>
                  <a:srgbClr val="010202"/>
                </a:solidFill>
                <a:latin typeface="Times New Roman"/>
                <a:cs typeface="Times New Roman"/>
              </a:rPr>
              <a:t> </a:t>
            </a:r>
            <a:r>
              <a:rPr dirty="0" sz="1000" spc="-5">
                <a:solidFill>
                  <a:srgbClr val="010202"/>
                </a:solidFill>
                <a:latin typeface="Times New Roman"/>
                <a:cs typeface="Times New Roman"/>
              </a:rPr>
              <a:t>elevated</a:t>
            </a:r>
            <a:endParaRPr sz="1000">
              <a:latin typeface="Times New Roman"/>
              <a:cs typeface="Times New Roman"/>
            </a:endParaRPr>
          </a:p>
          <a:p>
            <a:pPr marL="35560">
              <a:lnSpc>
                <a:spcPct val="100000"/>
              </a:lnSpc>
              <a:spcBef>
                <a:spcPts val="225"/>
              </a:spcBef>
            </a:pPr>
            <a:r>
              <a:rPr dirty="0" sz="1000" spc="-5">
                <a:solidFill>
                  <a:srgbClr val="010202"/>
                </a:solidFill>
                <a:latin typeface="Times New Roman"/>
                <a:cs typeface="Times New Roman"/>
              </a:rPr>
              <a:t>vtemperatures.</a:t>
            </a:r>
            <a:endParaRPr sz="1000">
              <a:latin typeface="Times New Roman"/>
              <a:cs typeface="Times New Roman"/>
            </a:endParaRPr>
          </a:p>
        </p:txBody>
      </p:sp>
      <p:sp>
        <p:nvSpPr>
          <p:cNvPr id="8" name="object 8"/>
          <p:cNvSpPr txBox="1"/>
          <p:nvPr/>
        </p:nvSpPr>
        <p:spPr>
          <a:xfrm>
            <a:off x="414248" y="3115945"/>
            <a:ext cx="4709795" cy="908685"/>
          </a:xfrm>
          <a:prstGeom prst="rect">
            <a:avLst/>
          </a:prstGeom>
        </p:spPr>
        <p:txBody>
          <a:bodyPr wrap="square" lIns="0" tIns="27939" rIns="0" bIns="0" rtlCol="0" vert="horz">
            <a:spAutoFit/>
          </a:bodyPr>
          <a:lstStyle/>
          <a:p>
            <a:pPr algn="just" marL="938530" marR="615950" indent="-457200">
              <a:lnSpc>
                <a:spcPts val="1100"/>
              </a:lnSpc>
              <a:spcBef>
                <a:spcPts val="219"/>
              </a:spcBef>
            </a:pPr>
            <a:r>
              <a:rPr dirty="0" sz="1000" spc="-5" b="1">
                <a:solidFill>
                  <a:srgbClr val="010202"/>
                </a:solidFill>
                <a:latin typeface="Times New Roman"/>
                <a:cs typeface="Times New Roman"/>
              </a:rPr>
              <a:t>Figure </a:t>
            </a:r>
            <a:r>
              <a:rPr dirty="0" sz="1000" b="1">
                <a:solidFill>
                  <a:srgbClr val="010202"/>
                </a:solidFill>
                <a:latin typeface="Times New Roman"/>
                <a:cs typeface="Times New Roman"/>
              </a:rPr>
              <a:t>6.3 </a:t>
            </a:r>
            <a:r>
              <a:rPr dirty="0" sz="1000">
                <a:solidFill>
                  <a:srgbClr val="010202"/>
                </a:solidFill>
                <a:latin typeface="Times New Roman"/>
                <a:cs typeface="Times New Roman"/>
              </a:rPr>
              <a:t>The constant-volume molar heat capacities of several solid  elements. The curves are the Debye equation with the</a:t>
            </a:r>
            <a:r>
              <a:rPr dirty="0" sz="1000" spc="-100">
                <a:solidFill>
                  <a:srgbClr val="010202"/>
                </a:solidFill>
                <a:latin typeface="Times New Roman"/>
                <a:cs typeface="Times New Roman"/>
              </a:rPr>
              <a:t> </a:t>
            </a:r>
            <a:r>
              <a:rPr dirty="0" sz="1000">
                <a:solidFill>
                  <a:srgbClr val="010202"/>
                </a:solidFill>
                <a:latin typeface="Times New Roman"/>
                <a:cs typeface="Times New Roman"/>
              </a:rPr>
              <a:t>indicat-  ed values of </a:t>
            </a:r>
            <a:r>
              <a:rPr dirty="0" sz="1000" spc="20">
                <a:solidFill>
                  <a:srgbClr val="010202"/>
                </a:solidFill>
                <a:latin typeface="Times New Roman"/>
                <a:cs typeface="Times New Roman"/>
              </a:rPr>
              <a:t>0</a:t>
            </a:r>
            <a:r>
              <a:rPr dirty="0" baseline="-32407" sz="900" spc="30" i="1">
                <a:solidFill>
                  <a:srgbClr val="010202"/>
                </a:solidFill>
                <a:latin typeface="Times New Roman"/>
                <a:cs typeface="Times New Roman"/>
              </a:rPr>
              <a:t>D</a:t>
            </a:r>
            <a:r>
              <a:rPr dirty="0" sz="1000" spc="20">
                <a:solidFill>
                  <a:srgbClr val="010202"/>
                </a:solidFill>
                <a:latin typeface="Times New Roman"/>
                <a:cs typeface="Times New Roman"/>
              </a:rPr>
              <a:t>.</a:t>
            </a:r>
            <a:endParaRPr sz="1000">
              <a:latin typeface="Times New Roman"/>
              <a:cs typeface="Times New Roman"/>
            </a:endParaRPr>
          </a:p>
          <a:p>
            <a:pPr marL="42545" marR="30480" indent="-5080">
              <a:lnSpc>
                <a:spcPct val="100000"/>
              </a:lnSpc>
              <a:spcBef>
                <a:spcPts val="1130"/>
              </a:spcBef>
            </a:pPr>
            <a:r>
              <a:rPr dirty="0" sz="1000">
                <a:solidFill>
                  <a:srgbClr val="010202"/>
                </a:solidFill>
                <a:latin typeface="Times New Roman"/>
                <a:cs typeface="Times New Roman"/>
              </a:rPr>
              <a:t>The value of the integral in Eq. (6.6) from zero to infinity is 25.98, and thus, for </a:t>
            </a:r>
            <a:r>
              <a:rPr dirty="0" sz="1000" spc="-5">
                <a:solidFill>
                  <a:srgbClr val="010202"/>
                </a:solidFill>
                <a:latin typeface="Times New Roman"/>
                <a:cs typeface="Times New Roman"/>
              </a:rPr>
              <a:t>very low  temperatures, Eq. (6.6)</a:t>
            </a:r>
            <a:r>
              <a:rPr dirty="0" sz="1000" spc="5">
                <a:solidFill>
                  <a:srgbClr val="010202"/>
                </a:solidFill>
                <a:latin typeface="Times New Roman"/>
                <a:cs typeface="Times New Roman"/>
              </a:rPr>
              <a:t> </a:t>
            </a:r>
            <a:r>
              <a:rPr dirty="0" sz="1000" spc="-5">
                <a:solidFill>
                  <a:srgbClr val="010202"/>
                </a:solidFill>
                <a:latin typeface="Times New Roman"/>
                <a:cs typeface="Times New Roman"/>
              </a:rPr>
              <a:t>becomes</a:t>
            </a:r>
            <a:endParaRPr sz="1000">
              <a:latin typeface="Times New Roman"/>
              <a:cs typeface="Times New Roman"/>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444498" y="403099"/>
            <a:ext cx="4598035" cy="91059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231F20"/>
                </a:solidFill>
                <a:latin typeface="Times New Roman"/>
                <a:cs typeface="Times New Roman"/>
              </a:rPr>
              <a:t>132 </a:t>
            </a:r>
            <a:r>
              <a:rPr dirty="0" sz="1000" spc="-5" i="1">
                <a:solidFill>
                  <a:srgbClr val="231F20"/>
                </a:solidFill>
                <a:latin typeface="Times New Roman"/>
                <a:cs typeface="Times New Roman"/>
              </a:rPr>
              <a:t>Introduction </a:t>
            </a:r>
            <a:r>
              <a:rPr dirty="0" sz="1000" i="1">
                <a:solidFill>
                  <a:srgbClr val="231F20"/>
                </a:solidFill>
                <a:latin typeface="Times New Roman"/>
                <a:cs typeface="Times New Roman"/>
              </a:rPr>
              <a:t>to the Thermodynamics of</a:t>
            </a:r>
            <a:r>
              <a:rPr dirty="0" sz="1000" spc="-30" i="1">
                <a:solidFill>
                  <a:srgbClr val="231F20"/>
                </a:solidFill>
                <a:latin typeface="Times New Roman"/>
                <a:cs typeface="Times New Roman"/>
              </a:rPr>
              <a:t> </a:t>
            </a:r>
            <a:r>
              <a:rPr dirty="0" sz="1000" i="1">
                <a:solidFill>
                  <a:srgbClr val="231F20"/>
                </a:solidFill>
                <a:latin typeface="Times New Roman"/>
                <a:cs typeface="Times New Roman"/>
              </a:rPr>
              <a:t>Materials</a:t>
            </a:r>
            <a:endParaRPr sz="1000">
              <a:latin typeface="Times New Roman"/>
              <a:cs typeface="Times New Roman"/>
            </a:endParaRPr>
          </a:p>
          <a:p>
            <a:pPr>
              <a:lnSpc>
                <a:spcPct val="100000"/>
              </a:lnSpc>
            </a:pPr>
            <a:endParaRPr sz="1100">
              <a:latin typeface="Times New Roman"/>
              <a:cs typeface="Times New Roman"/>
            </a:endParaRPr>
          </a:p>
          <a:p>
            <a:pPr algn="just" marL="12700" marR="5080" indent="127000">
              <a:lnSpc>
                <a:spcPct val="100000"/>
              </a:lnSpc>
              <a:spcBef>
                <a:spcPts val="900"/>
              </a:spcBef>
            </a:pPr>
            <a:r>
              <a:rPr dirty="0" sz="1000" spc="-5">
                <a:solidFill>
                  <a:srgbClr val="010202"/>
                </a:solidFill>
                <a:latin typeface="Times New Roman"/>
                <a:cs typeface="Times New Roman"/>
              </a:rPr>
              <a:t>As </a:t>
            </a:r>
            <a:r>
              <a:rPr dirty="0" sz="1000">
                <a:solidFill>
                  <a:srgbClr val="010202"/>
                </a:solidFill>
                <a:latin typeface="Times New Roman"/>
                <a:cs typeface="Times New Roman"/>
              </a:rPr>
              <a:t>a consequence of the various uncertainties in the theoretical calculation of </a:t>
            </a:r>
            <a:r>
              <a:rPr dirty="0" sz="1000" spc="-5">
                <a:solidFill>
                  <a:srgbClr val="010202"/>
                </a:solidFill>
                <a:latin typeface="Times New Roman"/>
                <a:cs typeface="Times New Roman"/>
              </a:rPr>
              <a:t>heat  </a:t>
            </a:r>
            <a:r>
              <a:rPr dirty="0" sz="1000">
                <a:solidFill>
                  <a:srgbClr val="010202"/>
                </a:solidFill>
                <a:latin typeface="Times New Roman"/>
                <a:cs typeface="Times New Roman"/>
              </a:rPr>
              <a:t>capacities, it is normal practice to measure the variation of the constant-pressure </a:t>
            </a:r>
            <a:r>
              <a:rPr dirty="0" sz="1000" spc="-5">
                <a:solidFill>
                  <a:srgbClr val="010202"/>
                </a:solidFill>
                <a:latin typeface="Times New Roman"/>
                <a:cs typeface="Times New Roman"/>
              </a:rPr>
              <a:t>molar  </a:t>
            </a:r>
            <a:r>
              <a:rPr dirty="0" sz="1000">
                <a:solidFill>
                  <a:srgbClr val="010202"/>
                </a:solidFill>
                <a:latin typeface="Times New Roman"/>
                <a:cs typeface="Times New Roman"/>
              </a:rPr>
              <a:t>heat capacity with temperature and express the relationship</a:t>
            </a:r>
            <a:r>
              <a:rPr dirty="0" sz="1000" spc="-25">
                <a:solidFill>
                  <a:srgbClr val="010202"/>
                </a:solidFill>
                <a:latin typeface="Times New Roman"/>
                <a:cs typeface="Times New Roman"/>
              </a:rPr>
              <a:t> </a:t>
            </a:r>
            <a:r>
              <a:rPr dirty="0" sz="1000">
                <a:solidFill>
                  <a:srgbClr val="010202"/>
                </a:solidFill>
                <a:latin typeface="Times New Roman"/>
                <a:cs typeface="Times New Roman"/>
              </a:rPr>
              <a:t>analytically.</a:t>
            </a:r>
            <a:endParaRPr sz="1000">
              <a:latin typeface="Times New Roman"/>
              <a:cs typeface="Times New Roman"/>
            </a:endParaRPr>
          </a:p>
        </p:txBody>
      </p:sp>
      <p:sp>
        <p:nvSpPr>
          <p:cNvPr id="3" name="object 3"/>
          <p:cNvSpPr/>
          <p:nvPr/>
        </p:nvSpPr>
        <p:spPr>
          <a:xfrm>
            <a:off x="1004887" y="1475105"/>
            <a:ext cx="3476625" cy="3686175"/>
          </a:xfrm>
          <a:prstGeom prst="rect">
            <a:avLst/>
          </a:prstGeom>
          <a:blipFill>
            <a:blip r:embed="rId2" cstate="print"/>
            <a:stretch>
              <a:fillRect/>
            </a:stretch>
          </a:blipFill>
        </p:spPr>
        <p:txBody>
          <a:bodyPr wrap="square" lIns="0" tIns="0" rIns="0" bIns="0" rtlCol="0"/>
          <a:lstStyle/>
          <a:p/>
        </p:txBody>
      </p:sp>
      <p:sp>
        <p:nvSpPr>
          <p:cNvPr id="4" name="object 4"/>
          <p:cNvSpPr txBox="1"/>
          <p:nvPr/>
        </p:nvSpPr>
        <p:spPr>
          <a:xfrm>
            <a:off x="444512" y="5363845"/>
            <a:ext cx="4598035" cy="1224915"/>
          </a:xfrm>
          <a:prstGeom prst="rect">
            <a:avLst/>
          </a:prstGeom>
        </p:spPr>
        <p:txBody>
          <a:bodyPr wrap="square" lIns="0" tIns="27939" rIns="0" bIns="0" rtlCol="0" vert="horz">
            <a:spAutoFit/>
          </a:bodyPr>
          <a:lstStyle/>
          <a:p>
            <a:pPr marL="904240" marR="569595" indent="-457200">
              <a:lnSpc>
                <a:spcPts val="1100"/>
              </a:lnSpc>
              <a:spcBef>
                <a:spcPts val="219"/>
              </a:spcBef>
            </a:pPr>
            <a:r>
              <a:rPr dirty="0" sz="1000" spc="-5" b="1">
                <a:solidFill>
                  <a:srgbClr val="010202"/>
                </a:solidFill>
                <a:latin typeface="Times New Roman"/>
                <a:cs typeface="Times New Roman"/>
              </a:rPr>
              <a:t>Figure </a:t>
            </a:r>
            <a:r>
              <a:rPr dirty="0" sz="1000" b="1">
                <a:solidFill>
                  <a:srgbClr val="010202"/>
                </a:solidFill>
                <a:latin typeface="Times New Roman"/>
                <a:cs typeface="Times New Roman"/>
              </a:rPr>
              <a:t>6.4 </a:t>
            </a:r>
            <a:r>
              <a:rPr dirty="0" sz="1000">
                <a:solidFill>
                  <a:srgbClr val="010202"/>
                </a:solidFill>
                <a:latin typeface="Times New Roman"/>
                <a:cs typeface="Times New Roman"/>
              </a:rPr>
              <a:t>The variations, with temperature, of the constant-  pressure heat capacities of several elements and</a:t>
            </a:r>
            <a:r>
              <a:rPr dirty="0" sz="1000" spc="-40">
                <a:solidFill>
                  <a:srgbClr val="010202"/>
                </a:solidFill>
                <a:latin typeface="Times New Roman"/>
                <a:cs typeface="Times New Roman"/>
              </a:rPr>
              <a:t> </a:t>
            </a:r>
            <a:r>
              <a:rPr dirty="0" sz="1000">
                <a:solidFill>
                  <a:srgbClr val="010202"/>
                </a:solidFill>
                <a:latin typeface="Times New Roman"/>
                <a:cs typeface="Times New Roman"/>
              </a:rPr>
              <a:t>compounds.</a:t>
            </a:r>
            <a:endParaRPr sz="1000">
              <a:latin typeface="Times New Roman"/>
              <a:cs typeface="Times New Roman"/>
            </a:endParaRPr>
          </a:p>
          <a:p>
            <a:pPr>
              <a:lnSpc>
                <a:spcPct val="100000"/>
              </a:lnSpc>
            </a:pPr>
            <a:endParaRPr sz="1100">
              <a:latin typeface="Times New Roman"/>
              <a:cs typeface="Times New Roman"/>
            </a:endParaRPr>
          </a:p>
          <a:p>
            <a:pPr>
              <a:lnSpc>
                <a:spcPct val="100000"/>
              </a:lnSpc>
            </a:pPr>
            <a:endParaRPr sz="900">
              <a:latin typeface="Times New Roman"/>
              <a:cs typeface="Times New Roman"/>
            </a:endParaRPr>
          </a:p>
          <a:p>
            <a:pPr marL="395605">
              <a:lnSpc>
                <a:spcPct val="100000"/>
              </a:lnSpc>
            </a:pPr>
            <a:r>
              <a:rPr dirty="0" sz="1000" b="1">
                <a:solidFill>
                  <a:srgbClr val="010202"/>
                </a:solidFill>
                <a:latin typeface="Times New Roman"/>
                <a:cs typeface="Times New Roman"/>
              </a:rPr>
              <a:t>6.3 THE EMPIRICAL </a:t>
            </a:r>
            <a:r>
              <a:rPr dirty="0" sz="1000" spc="-15" b="1">
                <a:solidFill>
                  <a:srgbClr val="010202"/>
                </a:solidFill>
                <a:latin typeface="Times New Roman"/>
                <a:cs typeface="Times New Roman"/>
              </a:rPr>
              <a:t>REPRESENTATION </a:t>
            </a:r>
            <a:r>
              <a:rPr dirty="0" sz="1000" b="1">
                <a:solidFill>
                  <a:srgbClr val="010202"/>
                </a:solidFill>
                <a:latin typeface="Times New Roman"/>
                <a:cs typeface="Times New Roman"/>
              </a:rPr>
              <a:t>OF </a:t>
            </a:r>
            <a:r>
              <a:rPr dirty="0" sz="1000" spc="-20" b="1">
                <a:solidFill>
                  <a:srgbClr val="010202"/>
                </a:solidFill>
                <a:latin typeface="Times New Roman"/>
                <a:cs typeface="Times New Roman"/>
              </a:rPr>
              <a:t>HEAT</a:t>
            </a:r>
            <a:r>
              <a:rPr dirty="0" sz="1000" spc="-105" b="1">
                <a:solidFill>
                  <a:srgbClr val="010202"/>
                </a:solidFill>
                <a:latin typeface="Times New Roman"/>
                <a:cs typeface="Times New Roman"/>
              </a:rPr>
              <a:t> </a:t>
            </a:r>
            <a:r>
              <a:rPr dirty="0" sz="1000" spc="-10" b="1">
                <a:solidFill>
                  <a:srgbClr val="010202"/>
                </a:solidFill>
                <a:latin typeface="Times New Roman"/>
                <a:cs typeface="Times New Roman"/>
              </a:rPr>
              <a:t>CAPACITIES</a:t>
            </a:r>
            <a:endParaRPr sz="1000">
              <a:latin typeface="Times New Roman"/>
              <a:cs typeface="Times New Roman"/>
            </a:endParaRPr>
          </a:p>
          <a:p>
            <a:pPr>
              <a:lnSpc>
                <a:spcPct val="100000"/>
              </a:lnSpc>
              <a:spcBef>
                <a:spcPts val="10"/>
              </a:spcBef>
            </a:pPr>
            <a:endParaRPr sz="1050">
              <a:latin typeface="Times New Roman"/>
              <a:cs typeface="Times New Roman"/>
            </a:endParaRPr>
          </a:p>
          <a:p>
            <a:pPr marL="12700" marR="5080">
              <a:lnSpc>
                <a:spcPct val="100000"/>
              </a:lnSpc>
            </a:pPr>
            <a:r>
              <a:rPr dirty="0" sz="1000">
                <a:solidFill>
                  <a:srgbClr val="010202"/>
                </a:solidFill>
                <a:latin typeface="Times New Roman"/>
                <a:cs typeface="Times New Roman"/>
              </a:rPr>
              <a:t>The experimentally measured variation of the constant-pressure molar heat capacity of a  </a:t>
            </a:r>
            <a:r>
              <a:rPr dirty="0" sz="1000" spc="-5">
                <a:solidFill>
                  <a:srgbClr val="010202"/>
                </a:solidFill>
                <a:latin typeface="Times New Roman"/>
                <a:cs typeface="Times New Roman"/>
              </a:rPr>
              <a:t>material with temperature is normally fitted to an expression of the</a:t>
            </a:r>
            <a:r>
              <a:rPr dirty="0" sz="1000" spc="-20">
                <a:solidFill>
                  <a:srgbClr val="010202"/>
                </a:solidFill>
                <a:latin typeface="Times New Roman"/>
                <a:cs typeface="Times New Roman"/>
              </a:rPr>
              <a:t> </a:t>
            </a:r>
            <a:r>
              <a:rPr dirty="0" sz="1000" spc="-5">
                <a:solidFill>
                  <a:srgbClr val="010202"/>
                </a:solidFill>
                <a:latin typeface="Times New Roman"/>
                <a:cs typeface="Times New Roman"/>
              </a:rPr>
              <a:t>form</a:t>
            </a:r>
            <a:endParaRPr sz="1000">
              <a:latin typeface="Times New Roman"/>
              <a:cs typeface="Times New Roman"/>
            </a:endParaRPr>
          </a:p>
        </p:txBody>
      </p:sp>
      <p:sp>
        <p:nvSpPr>
          <p:cNvPr id="5" name="object 5"/>
          <p:cNvSpPr/>
          <p:nvPr/>
        </p:nvSpPr>
        <p:spPr>
          <a:xfrm>
            <a:off x="1770062" y="6759892"/>
            <a:ext cx="1524000" cy="219075"/>
          </a:xfrm>
          <a:prstGeom prst="rect">
            <a:avLst/>
          </a:prstGeom>
          <a:blipFill>
            <a:blip r:embed="rId3" cstate="print"/>
            <a:stretch>
              <a:fillRect/>
            </a:stretch>
          </a:blipFill>
        </p:spPr>
        <p:txBody>
          <a:bodyPr wrap="square" lIns="0" tIns="0" rIns="0" bIns="0" rtlCol="0"/>
          <a:lstStyle/>
          <a:p/>
        </p:txBody>
      </p:sp>
      <p:sp>
        <p:nvSpPr>
          <p:cNvPr id="6" name="object 6"/>
          <p:cNvSpPr txBox="1"/>
          <p:nvPr/>
        </p:nvSpPr>
        <p:spPr>
          <a:xfrm>
            <a:off x="419100" y="7181532"/>
            <a:ext cx="4649470" cy="482600"/>
          </a:xfrm>
          <a:prstGeom prst="rect">
            <a:avLst/>
          </a:prstGeom>
        </p:spPr>
        <p:txBody>
          <a:bodyPr wrap="square" lIns="0" tIns="12700" rIns="0" bIns="0" rtlCol="0" vert="horz">
            <a:spAutoFit/>
          </a:bodyPr>
          <a:lstStyle/>
          <a:p>
            <a:pPr algn="just" marL="38100" marR="30480">
              <a:lnSpc>
                <a:spcPct val="100000"/>
              </a:lnSpc>
              <a:spcBef>
                <a:spcPts val="100"/>
              </a:spcBef>
            </a:pPr>
            <a:r>
              <a:rPr dirty="0" sz="1000">
                <a:solidFill>
                  <a:srgbClr val="010202"/>
                </a:solidFill>
                <a:latin typeface="Times New Roman"/>
                <a:cs typeface="Times New Roman"/>
              </a:rPr>
              <a:t>and it should be noted that the analytical expression is only applicable in that </a:t>
            </a:r>
            <a:r>
              <a:rPr dirty="0" sz="1000" spc="-5">
                <a:solidFill>
                  <a:srgbClr val="010202"/>
                </a:solidFill>
                <a:latin typeface="Times New Roman"/>
                <a:cs typeface="Times New Roman"/>
              </a:rPr>
              <a:t>stated  </a:t>
            </a:r>
            <a:r>
              <a:rPr dirty="0" sz="1000">
                <a:solidFill>
                  <a:srgbClr val="010202"/>
                </a:solidFill>
                <a:latin typeface="Times New Roman"/>
                <a:cs typeface="Times New Roman"/>
              </a:rPr>
              <a:t>temperature range over which the values of the heat capacity were measured. </a:t>
            </a:r>
            <a:r>
              <a:rPr dirty="0" sz="1000" spc="-5">
                <a:solidFill>
                  <a:srgbClr val="010202"/>
                </a:solidFill>
                <a:latin typeface="Times New Roman"/>
                <a:cs typeface="Times New Roman"/>
              </a:rPr>
              <a:t>For  </a:t>
            </a:r>
            <a:r>
              <a:rPr dirty="0" sz="1000">
                <a:solidFill>
                  <a:srgbClr val="010202"/>
                </a:solidFill>
                <a:latin typeface="Times New Roman"/>
                <a:cs typeface="Times New Roman"/>
              </a:rPr>
              <a:t>example</a:t>
            </a:r>
            <a:r>
              <a:rPr dirty="0" sz="1000" spc="155">
                <a:solidFill>
                  <a:srgbClr val="010202"/>
                </a:solidFill>
                <a:latin typeface="Times New Roman"/>
                <a:cs typeface="Times New Roman"/>
              </a:rPr>
              <a:t> </a:t>
            </a:r>
            <a:r>
              <a:rPr dirty="0" sz="1000">
                <a:solidFill>
                  <a:srgbClr val="010202"/>
                </a:solidFill>
                <a:latin typeface="Times New Roman"/>
                <a:cs typeface="Times New Roman"/>
              </a:rPr>
              <a:t>ZrO</a:t>
            </a:r>
            <a:r>
              <a:rPr dirty="0" baseline="-33333" sz="1125">
                <a:solidFill>
                  <a:srgbClr val="010202"/>
                </a:solidFill>
                <a:latin typeface="Times New Roman"/>
                <a:cs typeface="Times New Roman"/>
              </a:rPr>
              <a:t>2</a:t>
            </a:r>
            <a:r>
              <a:rPr dirty="0" baseline="-33333" sz="1125" spc="44">
                <a:solidFill>
                  <a:srgbClr val="010202"/>
                </a:solidFill>
                <a:latin typeface="Times New Roman"/>
                <a:cs typeface="Times New Roman"/>
              </a:rPr>
              <a:t> </a:t>
            </a:r>
            <a:r>
              <a:rPr dirty="0" sz="1000" spc="-5">
                <a:solidFill>
                  <a:srgbClr val="010202"/>
                </a:solidFill>
                <a:latin typeface="Times New Roman"/>
                <a:cs typeface="Times New Roman"/>
              </a:rPr>
              <a:t>exists</a:t>
            </a:r>
            <a:r>
              <a:rPr dirty="0" sz="1000" spc="150">
                <a:solidFill>
                  <a:srgbClr val="010202"/>
                </a:solidFill>
                <a:latin typeface="Times New Roman"/>
                <a:cs typeface="Times New Roman"/>
              </a:rPr>
              <a:t> </a:t>
            </a:r>
            <a:r>
              <a:rPr dirty="0" sz="1000" spc="-5">
                <a:solidFill>
                  <a:srgbClr val="010202"/>
                </a:solidFill>
                <a:latin typeface="Times New Roman"/>
                <a:cs typeface="Times New Roman"/>
              </a:rPr>
              <a:t>as</a:t>
            </a:r>
            <a:r>
              <a:rPr dirty="0" sz="1000" spc="155">
                <a:solidFill>
                  <a:srgbClr val="010202"/>
                </a:solidFill>
                <a:latin typeface="Times New Roman"/>
                <a:cs typeface="Times New Roman"/>
              </a:rPr>
              <a:t> </a:t>
            </a:r>
            <a:r>
              <a:rPr dirty="0" sz="1000" spc="-5">
                <a:solidFill>
                  <a:srgbClr val="010202"/>
                </a:solidFill>
                <a:latin typeface="Times New Roman"/>
                <a:cs typeface="Times New Roman"/>
              </a:rPr>
              <a:t>monoclinic</a:t>
            </a:r>
            <a:r>
              <a:rPr dirty="0" sz="1000" spc="155">
                <a:solidFill>
                  <a:srgbClr val="010202"/>
                </a:solidFill>
                <a:latin typeface="Times New Roman"/>
                <a:cs typeface="Times New Roman"/>
              </a:rPr>
              <a:t> </a:t>
            </a:r>
            <a:r>
              <a:rPr dirty="0" sz="1000" spc="25">
                <a:solidFill>
                  <a:srgbClr val="010202"/>
                </a:solidFill>
                <a:latin typeface="Times New Roman"/>
                <a:cs typeface="Times New Roman"/>
              </a:rPr>
              <a:t>a-ZrO</a:t>
            </a:r>
            <a:r>
              <a:rPr dirty="0" baseline="-33333" sz="1125" spc="37">
                <a:solidFill>
                  <a:srgbClr val="010202"/>
                </a:solidFill>
                <a:latin typeface="Times New Roman"/>
                <a:cs typeface="Times New Roman"/>
              </a:rPr>
              <a:t>2</a:t>
            </a:r>
            <a:r>
              <a:rPr dirty="0" baseline="-33333" sz="1125" spc="330">
                <a:solidFill>
                  <a:srgbClr val="010202"/>
                </a:solidFill>
                <a:latin typeface="Times New Roman"/>
                <a:cs typeface="Times New Roman"/>
              </a:rPr>
              <a:t> </a:t>
            </a:r>
            <a:r>
              <a:rPr dirty="0" sz="1000">
                <a:solidFill>
                  <a:srgbClr val="010202"/>
                </a:solidFill>
                <a:latin typeface="Times New Roman"/>
                <a:cs typeface="Times New Roman"/>
              </a:rPr>
              <a:t>from</a:t>
            </a:r>
            <a:r>
              <a:rPr dirty="0" sz="1000" spc="155">
                <a:solidFill>
                  <a:srgbClr val="010202"/>
                </a:solidFill>
                <a:latin typeface="Times New Roman"/>
                <a:cs typeface="Times New Roman"/>
              </a:rPr>
              <a:t> </a:t>
            </a:r>
            <a:r>
              <a:rPr dirty="0" sz="1000">
                <a:solidFill>
                  <a:srgbClr val="010202"/>
                </a:solidFill>
                <a:latin typeface="Times New Roman"/>
                <a:cs typeface="Times New Roman"/>
              </a:rPr>
              <a:t>room</a:t>
            </a:r>
            <a:r>
              <a:rPr dirty="0" sz="1000" spc="155">
                <a:solidFill>
                  <a:srgbClr val="010202"/>
                </a:solidFill>
                <a:latin typeface="Times New Roman"/>
                <a:cs typeface="Times New Roman"/>
              </a:rPr>
              <a:t> </a:t>
            </a:r>
            <a:r>
              <a:rPr dirty="0" sz="1000">
                <a:solidFill>
                  <a:srgbClr val="010202"/>
                </a:solidFill>
                <a:latin typeface="Times New Roman"/>
                <a:cs typeface="Times New Roman"/>
              </a:rPr>
              <a:t>temperature</a:t>
            </a:r>
            <a:r>
              <a:rPr dirty="0" sz="1000" spc="160">
                <a:solidFill>
                  <a:srgbClr val="010202"/>
                </a:solidFill>
                <a:latin typeface="Times New Roman"/>
                <a:cs typeface="Times New Roman"/>
              </a:rPr>
              <a:t> </a:t>
            </a:r>
            <a:r>
              <a:rPr dirty="0" sz="1000">
                <a:solidFill>
                  <a:srgbClr val="010202"/>
                </a:solidFill>
                <a:latin typeface="Times New Roman"/>
                <a:cs typeface="Times New Roman"/>
              </a:rPr>
              <a:t>to</a:t>
            </a:r>
            <a:r>
              <a:rPr dirty="0" sz="1000" spc="155">
                <a:solidFill>
                  <a:srgbClr val="010202"/>
                </a:solidFill>
                <a:latin typeface="Times New Roman"/>
                <a:cs typeface="Times New Roman"/>
              </a:rPr>
              <a:t> </a:t>
            </a:r>
            <a:r>
              <a:rPr dirty="0" sz="1000">
                <a:solidFill>
                  <a:srgbClr val="010202"/>
                </a:solidFill>
                <a:latin typeface="Times New Roman"/>
                <a:cs typeface="Times New Roman"/>
              </a:rPr>
              <a:t>1478</a:t>
            </a:r>
            <a:r>
              <a:rPr dirty="0" sz="1000" spc="155">
                <a:solidFill>
                  <a:srgbClr val="010202"/>
                </a:solidFill>
                <a:latin typeface="Times New Roman"/>
                <a:cs typeface="Times New Roman"/>
              </a:rPr>
              <a:t> </a:t>
            </a:r>
            <a:r>
              <a:rPr dirty="0" sz="1000" spc="-5">
                <a:solidFill>
                  <a:srgbClr val="010202"/>
                </a:solidFill>
                <a:latin typeface="Times New Roman"/>
                <a:cs typeface="Times New Roman"/>
              </a:rPr>
              <a:t>K</a:t>
            </a:r>
            <a:r>
              <a:rPr dirty="0" sz="1000" spc="155">
                <a:solidFill>
                  <a:srgbClr val="010202"/>
                </a:solidFill>
                <a:latin typeface="Times New Roman"/>
                <a:cs typeface="Times New Roman"/>
              </a:rPr>
              <a:t> </a:t>
            </a:r>
            <a:r>
              <a:rPr dirty="0" sz="1000">
                <a:solidFill>
                  <a:srgbClr val="010202"/>
                </a:solidFill>
                <a:latin typeface="Times New Roman"/>
                <a:cs typeface="Times New Roman"/>
              </a:rPr>
              <a:t>and</a:t>
            </a:r>
            <a:r>
              <a:rPr dirty="0" sz="1000" spc="155">
                <a:solidFill>
                  <a:srgbClr val="010202"/>
                </a:solidFill>
                <a:latin typeface="Times New Roman"/>
                <a:cs typeface="Times New Roman"/>
              </a:rPr>
              <a:t> </a:t>
            </a:r>
            <a:r>
              <a:rPr dirty="0" sz="1000">
                <a:solidFill>
                  <a:srgbClr val="010202"/>
                </a:solidFill>
                <a:latin typeface="Times New Roman"/>
                <a:cs typeface="Times New Roman"/>
              </a:rPr>
              <a:t>as</a:t>
            </a:r>
            <a:endParaRPr sz="1000">
              <a:latin typeface="Times New Roman"/>
              <a:cs typeface="Times New Roman"/>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406400" y="403097"/>
            <a:ext cx="4674235" cy="652780"/>
          </a:xfrm>
          <a:prstGeom prst="rect">
            <a:avLst/>
          </a:prstGeom>
        </p:spPr>
        <p:txBody>
          <a:bodyPr wrap="square" lIns="0" tIns="12700" rIns="0" bIns="0" rtlCol="0" vert="horz">
            <a:spAutoFit/>
          </a:bodyPr>
          <a:lstStyle/>
          <a:p>
            <a:pPr marL="566420">
              <a:lnSpc>
                <a:spcPct val="100000"/>
              </a:lnSpc>
              <a:spcBef>
                <a:spcPts val="100"/>
              </a:spcBef>
            </a:pPr>
            <a:r>
              <a:rPr dirty="0" sz="1000" i="1">
                <a:solidFill>
                  <a:srgbClr val="231F20"/>
                </a:solidFill>
                <a:latin typeface="Times New Roman"/>
                <a:cs typeface="Times New Roman"/>
              </a:rPr>
              <a:t>Heat </a:t>
            </a:r>
            <a:r>
              <a:rPr dirty="0" sz="1000" spc="-10" i="1">
                <a:solidFill>
                  <a:srgbClr val="231F20"/>
                </a:solidFill>
                <a:latin typeface="Times New Roman"/>
                <a:cs typeface="Times New Roman"/>
              </a:rPr>
              <a:t>Capacity, Enthalpy, </a:t>
            </a:r>
            <a:r>
              <a:rPr dirty="0" sz="1000" spc="-15" i="1">
                <a:solidFill>
                  <a:srgbClr val="231F20"/>
                </a:solidFill>
                <a:latin typeface="Times New Roman"/>
                <a:cs typeface="Times New Roman"/>
              </a:rPr>
              <a:t>Entropy, </a:t>
            </a:r>
            <a:r>
              <a:rPr dirty="0" sz="1000" i="1">
                <a:solidFill>
                  <a:srgbClr val="231F20"/>
                </a:solidFill>
                <a:latin typeface="Times New Roman"/>
                <a:cs typeface="Times New Roman"/>
              </a:rPr>
              <a:t>and the </a:t>
            </a:r>
            <a:r>
              <a:rPr dirty="0" sz="1000" spc="-10" i="1">
                <a:solidFill>
                  <a:srgbClr val="231F20"/>
                </a:solidFill>
                <a:latin typeface="Times New Roman"/>
                <a:cs typeface="Times New Roman"/>
              </a:rPr>
              <a:t>Third </a:t>
            </a:r>
            <a:r>
              <a:rPr dirty="0" sz="1000" i="1">
                <a:solidFill>
                  <a:srgbClr val="231F20"/>
                </a:solidFill>
                <a:latin typeface="Times New Roman"/>
                <a:cs typeface="Times New Roman"/>
              </a:rPr>
              <a:t>Law of Thermodynamics</a:t>
            </a:r>
            <a:r>
              <a:rPr dirty="0" sz="1000" spc="5" i="1">
                <a:solidFill>
                  <a:srgbClr val="231F20"/>
                </a:solidFill>
                <a:latin typeface="Times New Roman"/>
                <a:cs typeface="Times New Roman"/>
              </a:rPr>
              <a:t> </a:t>
            </a:r>
            <a:r>
              <a:rPr dirty="0" sz="1000">
                <a:solidFill>
                  <a:srgbClr val="231F20"/>
                </a:solidFill>
                <a:latin typeface="Times New Roman"/>
                <a:cs typeface="Times New Roman"/>
              </a:rPr>
              <a:t>133</a:t>
            </a:r>
            <a:endParaRPr sz="1000">
              <a:latin typeface="Times New Roman"/>
              <a:cs typeface="Times New Roman"/>
            </a:endParaRPr>
          </a:p>
          <a:p>
            <a:pPr marL="50800" marR="43180" indent="-635">
              <a:lnSpc>
                <a:spcPct val="130900"/>
              </a:lnSpc>
              <a:spcBef>
                <a:spcPts val="595"/>
              </a:spcBef>
            </a:pPr>
            <a:r>
              <a:rPr dirty="0" sz="1000">
                <a:solidFill>
                  <a:srgbClr val="010202"/>
                </a:solidFill>
                <a:latin typeface="Times New Roman"/>
                <a:cs typeface="Times New Roman"/>
              </a:rPr>
              <a:t>tetragonal </a:t>
            </a:r>
            <a:r>
              <a:rPr dirty="0" sz="1000" spc="5">
                <a:solidFill>
                  <a:srgbClr val="010202"/>
                </a:solidFill>
                <a:latin typeface="Times New Roman"/>
                <a:cs typeface="Times New Roman"/>
              </a:rPr>
              <a:t>ß-ZrO</a:t>
            </a:r>
            <a:r>
              <a:rPr dirty="0" baseline="-33333" sz="1125" spc="7">
                <a:solidFill>
                  <a:srgbClr val="010202"/>
                </a:solidFill>
                <a:latin typeface="Times New Roman"/>
                <a:cs typeface="Times New Roman"/>
              </a:rPr>
              <a:t>2 </a:t>
            </a:r>
            <a:r>
              <a:rPr dirty="0" sz="1000" spc="-5">
                <a:solidFill>
                  <a:srgbClr val="010202"/>
                </a:solidFill>
                <a:latin typeface="Times New Roman"/>
                <a:cs typeface="Times New Roman"/>
              </a:rPr>
              <a:t>in the range of temperature 1478–2670 K and each polymorph has its  own equation giving the variation of its heat capacity with</a:t>
            </a:r>
            <a:r>
              <a:rPr dirty="0" sz="1000" spc="-20">
                <a:solidFill>
                  <a:srgbClr val="010202"/>
                </a:solidFill>
                <a:latin typeface="Times New Roman"/>
                <a:cs typeface="Times New Roman"/>
              </a:rPr>
              <a:t> </a:t>
            </a:r>
            <a:r>
              <a:rPr dirty="0" sz="1000" spc="-5">
                <a:solidFill>
                  <a:srgbClr val="010202"/>
                </a:solidFill>
                <a:latin typeface="Times New Roman"/>
                <a:cs typeface="Times New Roman"/>
              </a:rPr>
              <a:t>temperature.</a:t>
            </a:r>
            <a:endParaRPr sz="1000">
              <a:latin typeface="Times New Roman"/>
              <a:cs typeface="Times New Roman"/>
            </a:endParaRPr>
          </a:p>
        </p:txBody>
      </p:sp>
      <p:sp>
        <p:nvSpPr>
          <p:cNvPr id="3" name="object 3"/>
          <p:cNvSpPr/>
          <p:nvPr/>
        </p:nvSpPr>
        <p:spPr>
          <a:xfrm>
            <a:off x="660400" y="1230147"/>
            <a:ext cx="3743325" cy="180975"/>
          </a:xfrm>
          <a:prstGeom prst="rect">
            <a:avLst/>
          </a:prstGeom>
          <a:blipFill>
            <a:blip r:embed="rId2" cstate="print"/>
            <a:stretch>
              <a:fillRect/>
            </a:stretch>
          </a:blipFill>
        </p:spPr>
        <p:txBody>
          <a:bodyPr wrap="square" lIns="0" tIns="0" rIns="0" bIns="0" rtlCol="0"/>
          <a:lstStyle/>
          <a:p/>
        </p:txBody>
      </p:sp>
      <p:sp>
        <p:nvSpPr>
          <p:cNvPr id="4" name="object 4"/>
          <p:cNvSpPr txBox="1"/>
          <p:nvPr/>
        </p:nvSpPr>
        <p:spPr>
          <a:xfrm>
            <a:off x="444500" y="1604174"/>
            <a:ext cx="2299970" cy="177800"/>
          </a:xfrm>
          <a:prstGeom prst="rect">
            <a:avLst/>
          </a:prstGeom>
        </p:spPr>
        <p:txBody>
          <a:bodyPr wrap="square" lIns="0" tIns="12700" rIns="0" bIns="0" rtlCol="0" vert="horz">
            <a:spAutoFit/>
          </a:bodyPr>
          <a:lstStyle/>
          <a:p>
            <a:pPr marL="12700">
              <a:lnSpc>
                <a:spcPct val="100000"/>
              </a:lnSpc>
              <a:spcBef>
                <a:spcPts val="100"/>
              </a:spcBef>
            </a:pPr>
            <a:r>
              <a:rPr dirty="0" sz="1000" spc="-5">
                <a:solidFill>
                  <a:srgbClr val="010202"/>
                </a:solidFill>
                <a:latin typeface="Times New Roman"/>
                <a:cs typeface="Times New Roman"/>
              </a:rPr>
              <a:t>over the temperature range 298–1478 K,</a:t>
            </a:r>
            <a:r>
              <a:rPr dirty="0" sz="1000" spc="-65">
                <a:solidFill>
                  <a:srgbClr val="010202"/>
                </a:solidFill>
                <a:latin typeface="Times New Roman"/>
                <a:cs typeface="Times New Roman"/>
              </a:rPr>
              <a:t> </a:t>
            </a:r>
            <a:r>
              <a:rPr dirty="0" sz="1000" spc="-5">
                <a:solidFill>
                  <a:srgbClr val="010202"/>
                </a:solidFill>
                <a:latin typeface="Times New Roman"/>
                <a:cs typeface="Times New Roman"/>
              </a:rPr>
              <a:t>and</a:t>
            </a:r>
            <a:endParaRPr sz="1000">
              <a:latin typeface="Times New Roman"/>
              <a:cs typeface="Times New Roman"/>
            </a:endParaRPr>
          </a:p>
        </p:txBody>
      </p:sp>
      <p:sp>
        <p:nvSpPr>
          <p:cNvPr id="5" name="object 5"/>
          <p:cNvSpPr/>
          <p:nvPr/>
        </p:nvSpPr>
        <p:spPr>
          <a:xfrm>
            <a:off x="1703387" y="1956600"/>
            <a:ext cx="1647825" cy="142875"/>
          </a:xfrm>
          <a:prstGeom prst="rect">
            <a:avLst/>
          </a:prstGeom>
          <a:blipFill>
            <a:blip r:embed="rId3" cstate="print"/>
            <a:stretch>
              <a:fillRect/>
            </a:stretch>
          </a:blipFill>
        </p:spPr>
        <p:txBody>
          <a:bodyPr wrap="square" lIns="0" tIns="0" rIns="0" bIns="0" rtlCol="0"/>
          <a:lstStyle/>
          <a:p/>
        </p:txBody>
      </p:sp>
      <p:sp>
        <p:nvSpPr>
          <p:cNvPr id="6" name="object 6"/>
          <p:cNvSpPr txBox="1"/>
          <p:nvPr/>
        </p:nvSpPr>
        <p:spPr>
          <a:xfrm>
            <a:off x="419100" y="2302040"/>
            <a:ext cx="4649470" cy="330200"/>
          </a:xfrm>
          <a:prstGeom prst="rect">
            <a:avLst/>
          </a:prstGeom>
        </p:spPr>
        <p:txBody>
          <a:bodyPr wrap="square" lIns="0" tIns="12700" rIns="0" bIns="0" rtlCol="0" vert="horz">
            <a:spAutoFit/>
          </a:bodyPr>
          <a:lstStyle/>
          <a:p>
            <a:pPr marL="38100" marR="30480">
              <a:lnSpc>
                <a:spcPct val="100000"/>
              </a:lnSpc>
              <a:spcBef>
                <a:spcPts val="100"/>
              </a:spcBef>
            </a:pPr>
            <a:r>
              <a:rPr dirty="0" sz="1000" spc="-5">
                <a:solidFill>
                  <a:srgbClr val="010202"/>
                </a:solidFill>
                <a:latin typeface="Times New Roman"/>
                <a:cs typeface="Times New Roman"/>
              </a:rPr>
              <a:t>from 1478 to 2670 K. In fitting the analytical expression to the measured heat capacities  all of </a:t>
            </a:r>
            <a:r>
              <a:rPr dirty="0" sz="1000" i="1">
                <a:solidFill>
                  <a:srgbClr val="010202"/>
                </a:solidFill>
                <a:latin typeface="Times New Roman"/>
                <a:cs typeface="Times New Roman"/>
              </a:rPr>
              <a:t>a, b, </a:t>
            </a:r>
            <a:r>
              <a:rPr dirty="0" sz="1000">
                <a:solidFill>
                  <a:srgbClr val="010202"/>
                </a:solidFill>
                <a:latin typeface="Times New Roman"/>
                <a:cs typeface="Times New Roman"/>
              </a:rPr>
              <a:t>and </a:t>
            </a:r>
            <a:r>
              <a:rPr dirty="0" sz="1000" i="1">
                <a:solidFill>
                  <a:srgbClr val="010202"/>
                </a:solidFill>
                <a:latin typeface="Times New Roman"/>
                <a:cs typeface="Times New Roman"/>
              </a:rPr>
              <a:t>c </a:t>
            </a:r>
            <a:r>
              <a:rPr dirty="0" sz="1000" spc="-5">
                <a:solidFill>
                  <a:srgbClr val="010202"/>
                </a:solidFill>
                <a:latin typeface="Times New Roman"/>
                <a:cs typeface="Times New Roman"/>
              </a:rPr>
              <a:t>have non-zero values in the expression for </a:t>
            </a:r>
            <a:r>
              <a:rPr dirty="0" sz="1000" spc="25">
                <a:solidFill>
                  <a:srgbClr val="010202"/>
                </a:solidFill>
                <a:latin typeface="Times New Roman"/>
                <a:cs typeface="Times New Roman"/>
              </a:rPr>
              <a:t>a-ZrO</a:t>
            </a:r>
            <a:r>
              <a:rPr dirty="0" baseline="-33333" sz="1125" spc="37">
                <a:solidFill>
                  <a:srgbClr val="010202"/>
                </a:solidFill>
                <a:latin typeface="Times New Roman"/>
                <a:cs typeface="Times New Roman"/>
              </a:rPr>
              <a:t>2</a:t>
            </a:r>
            <a:r>
              <a:rPr dirty="0" sz="1000" spc="25">
                <a:solidFill>
                  <a:srgbClr val="010202"/>
                </a:solidFill>
                <a:latin typeface="Times New Roman"/>
                <a:cs typeface="Times New Roman"/>
              </a:rPr>
              <a:t>, </a:t>
            </a:r>
            <a:r>
              <a:rPr dirty="0" sz="1000">
                <a:solidFill>
                  <a:srgbClr val="010202"/>
                </a:solidFill>
                <a:latin typeface="Times New Roman"/>
                <a:cs typeface="Times New Roman"/>
              </a:rPr>
              <a:t>whereas</a:t>
            </a:r>
            <a:r>
              <a:rPr dirty="0" sz="1000" spc="-50">
                <a:solidFill>
                  <a:srgbClr val="010202"/>
                </a:solidFill>
                <a:latin typeface="Times New Roman"/>
                <a:cs typeface="Times New Roman"/>
              </a:rPr>
              <a:t> </a:t>
            </a:r>
            <a:r>
              <a:rPr dirty="0" sz="1000">
                <a:solidFill>
                  <a:srgbClr val="010202"/>
                </a:solidFill>
                <a:latin typeface="Times New Roman"/>
                <a:cs typeface="Times New Roman"/>
              </a:rPr>
              <a:t>the</a:t>
            </a:r>
            <a:endParaRPr sz="1000">
              <a:latin typeface="Times New Roman"/>
              <a:cs typeface="Times New Roman"/>
            </a:endParaRPr>
          </a:p>
        </p:txBody>
      </p:sp>
      <p:sp>
        <p:nvSpPr>
          <p:cNvPr id="7" name="object 7"/>
          <p:cNvSpPr/>
          <p:nvPr/>
        </p:nvSpPr>
        <p:spPr>
          <a:xfrm>
            <a:off x="847725" y="2831782"/>
            <a:ext cx="3800475" cy="3190874"/>
          </a:xfrm>
          <a:prstGeom prst="rect">
            <a:avLst/>
          </a:prstGeom>
          <a:blipFill>
            <a:blip r:embed="rId4" cstate="print"/>
            <a:stretch>
              <a:fillRect/>
            </a:stretch>
          </a:blipFill>
        </p:spPr>
        <p:txBody>
          <a:bodyPr wrap="square" lIns="0" tIns="0" rIns="0" bIns="0" rtlCol="0"/>
          <a:lstStyle/>
          <a:p/>
        </p:txBody>
      </p:sp>
      <p:sp>
        <p:nvSpPr>
          <p:cNvPr id="8" name="object 8"/>
          <p:cNvSpPr txBox="1"/>
          <p:nvPr/>
        </p:nvSpPr>
        <p:spPr>
          <a:xfrm>
            <a:off x="406412" y="6215697"/>
            <a:ext cx="4674870" cy="1607820"/>
          </a:xfrm>
          <a:prstGeom prst="rect">
            <a:avLst/>
          </a:prstGeom>
        </p:spPr>
        <p:txBody>
          <a:bodyPr wrap="square" lIns="0" tIns="27939" rIns="0" bIns="0" rtlCol="0" vert="horz">
            <a:spAutoFit/>
          </a:bodyPr>
          <a:lstStyle/>
          <a:p>
            <a:pPr algn="just" marL="941705" marR="477520" indent="-457200">
              <a:lnSpc>
                <a:spcPts val="1100"/>
              </a:lnSpc>
              <a:spcBef>
                <a:spcPts val="219"/>
              </a:spcBef>
            </a:pPr>
            <a:r>
              <a:rPr dirty="0" sz="1000" b="1">
                <a:solidFill>
                  <a:srgbClr val="010202"/>
                </a:solidFill>
                <a:latin typeface="Times New Roman"/>
                <a:cs typeface="Times New Roman"/>
              </a:rPr>
              <a:t>Figure 6.5 </a:t>
            </a:r>
            <a:r>
              <a:rPr dirty="0" sz="1000">
                <a:solidFill>
                  <a:srgbClr val="010202"/>
                </a:solidFill>
                <a:latin typeface="Times New Roman"/>
                <a:cs typeface="Times New Roman"/>
              </a:rPr>
              <a:t>The variations, with temperature, of the constant-pressure  molar heat capacities of some elements which exhibit  allotropy and some compounds which exhibit</a:t>
            </a:r>
            <a:r>
              <a:rPr dirty="0" sz="1000" spc="-80">
                <a:solidFill>
                  <a:srgbClr val="010202"/>
                </a:solidFill>
                <a:latin typeface="Times New Roman"/>
                <a:cs typeface="Times New Roman"/>
              </a:rPr>
              <a:t> </a:t>
            </a:r>
            <a:r>
              <a:rPr dirty="0" sz="1000">
                <a:solidFill>
                  <a:srgbClr val="010202"/>
                </a:solidFill>
                <a:latin typeface="Times New Roman"/>
                <a:cs typeface="Times New Roman"/>
              </a:rPr>
              <a:t>polymorphism.</a:t>
            </a:r>
            <a:endParaRPr sz="1000">
              <a:latin typeface="Times New Roman"/>
              <a:cs typeface="Times New Roman"/>
            </a:endParaRPr>
          </a:p>
          <a:p>
            <a:pPr algn="just" marL="50800" marR="43180" indent="-635">
              <a:lnSpc>
                <a:spcPct val="130900"/>
              </a:lnSpc>
              <a:spcBef>
                <a:spcPts val="710"/>
              </a:spcBef>
            </a:pPr>
            <a:r>
              <a:rPr dirty="0" sz="1000">
                <a:solidFill>
                  <a:srgbClr val="010202"/>
                </a:solidFill>
                <a:latin typeface="Times New Roman"/>
                <a:cs typeface="Times New Roman"/>
              </a:rPr>
              <a:t>molar heat capacity of </a:t>
            </a:r>
            <a:r>
              <a:rPr dirty="0" sz="1000" spc="5">
                <a:solidFill>
                  <a:srgbClr val="010202"/>
                </a:solidFill>
                <a:latin typeface="Times New Roman"/>
                <a:cs typeface="Times New Roman"/>
              </a:rPr>
              <a:t>ß-ZrO</a:t>
            </a:r>
            <a:r>
              <a:rPr dirty="0" baseline="-33333" sz="1125" spc="7">
                <a:solidFill>
                  <a:srgbClr val="010202"/>
                </a:solidFill>
                <a:latin typeface="Times New Roman"/>
                <a:cs typeface="Times New Roman"/>
              </a:rPr>
              <a:t>2 </a:t>
            </a:r>
            <a:r>
              <a:rPr dirty="0" sz="1000" spc="-5">
                <a:solidFill>
                  <a:srgbClr val="010202"/>
                </a:solidFill>
                <a:latin typeface="Times New Roman"/>
                <a:cs typeface="Times New Roman"/>
              </a:rPr>
              <a:t>is independent of temperature, in which case </a:t>
            </a:r>
            <a:r>
              <a:rPr dirty="0" sz="1000" i="1">
                <a:solidFill>
                  <a:srgbClr val="010202"/>
                </a:solidFill>
                <a:latin typeface="Times New Roman"/>
                <a:cs typeface="Times New Roman"/>
              </a:rPr>
              <a:t>b </a:t>
            </a:r>
            <a:r>
              <a:rPr dirty="0" sz="1000">
                <a:solidFill>
                  <a:srgbClr val="010202"/>
                </a:solidFill>
                <a:latin typeface="Times New Roman"/>
                <a:cs typeface="Times New Roman"/>
              </a:rPr>
              <a:t>and </a:t>
            </a:r>
            <a:r>
              <a:rPr dirty="0" sz="1000" i="1">
                <a:solidFill>
                  <a:srgbClr val="010202"/>
                </a:solidFill>
                <a:latin typeface="Times New Roman"/>
                <a:cs typeface="Times New Roman"/>
              </a:rPr>
              <a:t>c </a:t>
            </a:r>
            <a:r>
              <a:rPr dirty="0" sz="1000">
                <a:solidFill>
                  <a:srgbClr val="010202"/>
                </a:solidFill>
                <a:latin typeface="Times New Roman"/>
                <a:cs typeface="Times New Roman"/>
              </a:rPr>
              <a:t>are  </a:t>
            </a:r>
            <a:r>
              <a:rPr dirty="0" sz="1000" spc="-5">
                <a:solidFill>
                  <a:srgbClr val="010202"/>
                </a:solidFill>
                <a:latin typeface="Times New Roman"/>
                <a:cs typeface="Times New Roman"/>
              </a:rPr>
              <a:t>zero</a:t>
            </a:r>
            <a:r>
              <a:rPr dirty="0" sz="1000" spc="195">
                <a:solidFill>
                  <a:srgbClr val="010202"/>
                </a:solidFill>
                <a:latin typeface="Times New Roman"/>
                <a:cs typeface="Times New Roman"/>
              </a:rPr>
              <a:t> </a:t>
            </a:r>
            <a:r>
              <a:rPr dirty="0" sz="1000" spc="-5">
                <a:solidFill>
                  <a:srgbClr val="010202"/>
                </a:solidFill>
                <a:latin typeface="Times New Roman"/>
                <a:cs typeface="Times New Roman"/>
              </a:rPr>
              <a:t>in</a:t>
            </a:r>
            <a:r>
              <a:rPr dirty="0" sz="1000" spc="195">
                <a:solidFill>
                  <a:srgbClr val="010202"/>
                </a:solidFill>
                <a:latin typeface="Times New Roman"/>
                <a:cs typeface="Times New Roman"/>
              </a:rPr>
              <a:t> </a:t>
            </a:r>
            <a:r>
              <a:rPr dirty="0" sz="1000" spc="-5">
                <a:solidFill>
                  <a:srgbClr val="010202"/>
                </a:solidFill>
                <a:latin typeface="Times New Roman"/>
                <a:cs typeface="Times New Roman"/>
              </a:rPr>
              <a:t>the</a:t>
            </a:r>
            <a:r>
              <a:rPr dirty="0" sz="1000" spc="200">
                <a:solidFill>
                  <a:srgbClr val="010202"/>
                </a:solidFill>
                <a:latin typeface="Times New Roman"/>
                <a:cs typeface="Times New Roman"/>
              </a:rPr>
              <a:t> </a:t>
            </a:r>
            <a:r>
              <a:rPr dirty="0" sz="1000" spc="-5">
                <a:solidFill>
                  <a:srgbClr val="010202"/>
                </a:solidFill>
                <a:latin typeface="Times New Roman"/>
                <a:cs typeface="Times New Roman"/>
              </a:rPr>
              <a:t>analytical</a:t>
            </a:r>
            <a:r>
              <a:rPr dirty="0" sz="1000" spc="195">
                <a:solidFill>
                  <a:srgbClr val="010202"/>
                </a:solidFill>
                <a:latin typeface="Times New Roman"/>
                <a:cs typeface="Times New Roman"/>
              </a:rPr>
              <a:t> </a:t>
            </a:r>
            <a:r>
              <a:rPr dirty="0" sz="1000" spc="-5">
                <a:solidFill>
                  <a:srgbClr val="010202"/>
                </a:solidFill>
                <a:latin typeface="Times New Roman"/>
                <a:cs typeface="Times New Roman"/>
              </a:rPr>
              <a:t>expression.</a:t>
            </a:r>
            <a:r>
              <a:rPr dirty="0" sz="1000" spc="200">
                <a:solidFill>
                  <a:srgbClr val="010202"/>
                </a:solidFill>
                <a:latin typeface="Times New Roman"/>
                <a:cs typeface="Times New Roman"/>
              </a:rPr>
              <a:t> </a:t>
            </a:r>
            <a:r>
              <a:rPr dirty="0" sz="1000" spc="-5">
                <a:solidFill>
                  <a:srgbClr val="010202"/>
                </a:solidFill>
                <a:latin typeface="Times New Roman"/>
                <a:cs typeface="Times New Roman"/>
              </a:rPr>
              <a:t>The</a:t>
            </a:r>
            <a:r>
              <a:rPr dirty="0" sz="1000" spc="195">
                <a:solidFill>
                  <a:srgbClr val="010202"/>
                </a:solidFill>
                <a:latin typeface="Times New Roman"/>
                <a:cs typeface="Times New Roman"/>
              </a:rPr>
              <a:t> </a:t>
            </a:r>
            <a:r>
              <a:rPr dirty="0" sz="1000" spc="-5">
                <a:solidFill>
                  <a:srgbClr val="010202"/>
                </a:solidFill>
                <a:latin typeface="Times New Roman"/>
                <a:cs typeface="Times New Roman"/>
              </a:rPr>
              <a:t>variations,</a:t>
            </a:r>
            <a:r>
              <a:rPr dirty="0" sz="1000" spc="195">
                <a:solidFill>
                  <a:srgbClr val="010202"/>
                </a:solidFill>
                <a:latin typeface="Times New Roman"/>
                <a:cs typeface="Times New Roman"/>
              </a:rPr>
              <a:t> </a:t>
            </a:r>
            <a:r>
              <a:rPr dirty="0" sz="1000" spc="-5">
                <a:solidFill>
                  <a:srgbClr val="010202"/>
                </a:solidFill>
                <a:latin typeface="Times New Roman"/>
                <a:cs typeface="Times New Roman"/>
              </a:rPr>
              <a:t>with</a:t>
            </a:r>
            <a:r>
              <a:rPr dirty="0" sz="1000" spc="200">
                <a:solidFill>
                  <a:srgbClr val="010202"/>
                </a:solidFill>
                <a:latin typeface="Times New Roman"/>
                <a:cs typeface="Times New Roman"/>
              </a:rPr>
              <a:t> </a:t>
            </a:r>
            <a:r>
              <a:rPr dirty="0" sz="1000" spc="-5">
                <a:solidFill>
                  <a:srgbClr val="010202"/>
                </a:solidFill>
                <a:latin typeface="Times New Roman"/>
                <a:cs typeface="Times New Roman"/>
              </a:rPr>
              <a:t>temperature,</a:t>
            </a:r>
            <a:r>
              <a:rPr dirty="0" sz="1000" spc="195">
                <a:solidFill>
                  <a:srgbClr val="010202"/>
                </a:solidFill>
                <a:latin typeface="Times New Roman"/>
                <a:cs typeface="Times New Roman"/>
              </a:rPr>
              <a:t> </a:t>
            </a:r>
            <a:r>
              <a:rPr dirty="0" sz="1000" spc="-5">
                <a:solidFill>
                  <a:srgbClr val="010202"/>
                </a:solidFill>
                <a:latin typeface="Times New Roman"/>
                <a:cs typeface="Times New Roman"/>
              </a:rPr>
              <a:t>of</a:t>
            </a:r>
            <a:r>
              <a:rPr dirty="0" sz="1000" spc="195">
                <a:solidFill>
                  <a:srgbClr val="010202"/>
                </a:solidFill>
                <a:latin typeface="Times New Roman"/>
                <a:cs typeface="Times New Roman"/>
              </a:rPr>
              <a:t> </a:t>
            </a:r>
            <a:r>
              <a:rPr dirty="0" sz="1000" spc="5" i="1">
                <a:solidFill>
                  <a:srgbClr val="010202"/>
                </a:solidFill>
                <a:latin typeface="Times New Roman"/>
                <a:cs typeface="Times New Roman"/>
              </a:rPr>
              <a:t>C</a:t>
            </a:r>
            <a:r>
              <a:rPr dirty="0" baseline="-33333" sz="1125" spc="7" i="1">
                <a:solidFill>
                  <a:srgbClr val="010202"/>
                </a:solidFill>
                <a:latin typeface="Times New Roman"/>
                <a:cs typeface="Times New Roman"/>
              </a:rPr>
              <a:t>p</a:t>
            </a:r>
            <a:r>
              <a:rPr dirty="0" baseline="-33333" sz="1125" spc="97" i="1">
                <a:solidFill>
                  <a:srgbClr val="010202"/>
                </a:solidFill>
                <a:latin typeface="Times New Roman"/>
                <a:cs typeface="Times New Roman"/>
              </a:rPr>
              <a:t> </a:t>
            </a:r>
            <a:r>
              <a:rPr dirty="0" sz="1000" spc="-5">
                <a:solidFill>
                  <a:srgbClr val="010202"/>
                </a:solidFill>
                <a:latin typeface="Times New Roman"/>
                <a:cs typeface="Times New Roman"/>
              </a:rPr>
              <a:t>for</a:t>
            </a:r>
            <a:r>
              <a:rPr dirty="0" sz="1000" spc="195">
                <a:solidFill>
                  <a:srgbClr val="010202"/>
                </a:solidFill>
                <a:latin typeface="Times New Roman"/>
                <a:cs typeface="Times New Roman"/>
              </a:rPr>
              <a:t> </a:t>
            </a:r>
            <a:r>
              <a:rPr dirty="0" sz="1000" spc="-5">
                <a:solidFill>
                  <a:srgbClr val="010202"/>
                </a:solidFill>
                <a:latin typeface="Times New Roman"/>
                <a:cs typeface="Times New Roman"/>
              </a:rPr>
              <a:t>several</a:t>
            </a:r>
            <a:endParaRPr sz="1000">
              <a:latin typeface="Times New Roman"/>
              <a:cs typeface="Times New Roman"/>
            </a:endParaRPr>
          </a:p>
          <a:p>
            <a:pPr algn="just" marL="50800" marR="43180">
              <a:lnSpc>
                <a:spcPct val="100400"/>
              </a:lnSpc>
              <a:spcBef>
                <a:spcPts val="365"/>
              </a:spcBef>
            </a:pPr>
            <a:r>
              <a:rPr dirty="0" sz="1000" spc="-5">
                <a:solidFill>
                  <a:srgbClr val="010202"/>
                </a:solidFill>
                <a:latin typeface="Times New Roman"/>
                <a:cs typeface="Times New Roman"/>
              </a:rPr>
              <a:t>elements and compounds which do not </a:t>
            </a:r>
            <a:r>
              <a:rPr dirty="0" sz="1000" spc="-10">
                <a:solidFill>
                  <a:srgbClr val="010202"/>
                </a:solidFill>
                <a:latin typeface="Times New Roman"/>
                <a:cs typeface="Times New Roman"/>
              </a:rPr>
              <a:t>undergo </a:t>
            </a:r>
            <a:r>
              <a:rPr dirty="0" sz="1000" spc="-5">
                <a:solidFill>
                  <a:srgbClr val="010202"/>
                </a:solidFill>
                <a:latin typeface="Times New Roman"/>
                <a:cs typeface="Times New Roman"/>
              </a:rPr>
              <a:t>phase transitions in the solid state are  shown in Fig. 6.4, and the variations for some elements which exhibit allotropy and  compounds which exhibit polymorphism are shown in Fig. 6.5. The data for </a:t>
            </a:r>
            <a:r>
              <a:rPr dirty="0" sz="1000" spc="25">
                <a:solidFill>
                  <a:srgbClr val="010202"/>
                </a:solidFill>
                <a:latin typeface="Times New Roman"/>
                <a:cs typeface="Times New Roman"/>
              </a:rPr>
              <a:t>a-ZrO</a:t>
            </a:r>
            <a:r>
              <a:rPr dirty="0" baseline="-33333" sz="1125" spc="37">
                <a:solidFill>
                  <a:srgbClr val="010202"/>
                </a:solidFill>
                <a:latin typeface="Times New Roman"/>
                <a:cs typeface="Times New Roman"/>
              </a:rPr>
              <a:t>2 </a:t>
            </a:r>
            <a:r>
              <a:rPr dirty="0" sz="1000" spc="-5">
                <a:solidFill>
                  <a:srgbClr val="010202"/>
                </a:solidFill>
                <a:latin typeface="Times New Roman"/>
                <a:cs typeface="Times New Roman"/>
              </a:rPr>
              <a:t>and  </a:t>
            </a:r>
            <a:r>
              <a:rPr dirty="0" sz="1000" spc="5">
                <a:solidFill>
                  <a:srgbClr val="010202"/>
                </a:solidFill>
                <a:latin typeface="Times New Roman"/>
                <a:cs typeface="Times New Roman"/>
              </a:rPr>
              <a:t>ß-ZrO</a:t>
            </a:r>
            <a:r>
              <a:rPr dirty="0" baseline="-33333" sz="1125" spc="7">
                <a:solidFill>
                  <a:srgbClr val="010202"/>
                </a:solidFill>
                <a:latin typeface="Times New Roman"/>
                <a:cs typeface="Times New Roman"/>
              </a:rPr>
              <a:t>2 </a:t>
            </a:r>
            <a:r>
              <a:rPr dirty="0" sz="1000" spc="-5">
                <a:solidFill>
                  <a:srgbClr val="010202"/>
                </a:solidFill>
                <a:latin typeface="Times New Roman"/>
                <a:cs typeface="Times New Roman"/>
              </a:rPr>
              <a:t>are included in Fig.</a:t>
            </a:r>
            <a:r>
              <a:rPr dirty="0" sz="1000" spc="45">
                <a:solidFill>
                  <a:srgbClr val="010202"/>
                </a:solidFill>
                <a:latin typeface="Times New Roman"/>
                <a:cs typeface="Times New Roman"/>
              </a:rPr>
              <a:t> </a:t>
            </a:r>
            <a:r>
              <a:rPr dirty="0" sz="1000" spc="-5">
                <a:solidFill>
                  <a:srgbClr val="010202"/>
                </a:solidFill>
                <a:latin typeface="Times New Roman"/>
                <a:cs typeface="Times New Roman"/>
              </a:rPr>
              <a:t>6.5.</a:t>
            </a:r>
            <a:endParaRPr sz="1000">
              <a:latin typeface="Times New Roman"/>
              <a:cs typeface="Times New Roman"/>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Application>Microsoft Office PowerPoint</Application>
  <PresentationFormat>On-screen Show (4:3)</PresentationFormat>
  <ScaleCrop>false</ScaleCrop>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Edited with https://pdfresizer.com</dc:creator>
  <dcterms:created xsi:type="dcterms:W3CDTF">2019-11-27T17:42:27Z</dcterms:created>
  <dcterms:modified xsi:type="dcterms:W3CDTF">2019-11-27T17:42:27Z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2019-11-27T00:00:00Z</vt:filetime>
  </property>
  <property fmtid="{D5CDD505-2E9C-101B-9397-08002B2CF9AE}" pid="3" name="Creator">
    <vt:lpwstr>Edited with https://pdfresizer.com</vt:lpwstr>
  </property>
  <property fmtid="{D5CDD505-2E9C-101B-9397-08002B2CF9AE}" pid="4" name="LastSaved">
    <vt:filetime>2019-11-27T00:00:00Z</vt:filetime>
  </property>
</Properties>
</file>